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  <p:sldMasterId id="2147483709" r:id="rId2"/>
  </p:sldMasterIdLst>
  <p:notesMasterIdLst>
    <p:notesMasterId r:id="rId59"/>
  </p:notesMasterIdLst>
  <p:handoutMasterIdLst>
    <p:handoutMasterId r:id="rId60"/>
  </p:handoutMasterIdLst>
  <p:sldIdLst>
    <p:sldId id="256" r:id="rId3"/>
    <p:sldId id="279" r:id="rId4"/>
    <p:sldId id="280" r:id="rId5"/>
    <p:sldId id="336" r:id="rId6"/>
    <p:sldId id="281" r:id="rId7"/>
    <p:sldId id="340" r:id="rId8"/>
    <p:sldId id="273" r:id="rId9"/>
    <p:sldId id="262" r:id="rId10"/>
    <p:sldId id="282" r:id="rId11"/>
    <p:sldId id="310" r:id="rId12"/>
    <p:sldId id="309" r:id="rId13"/>
    <p:sldId id="259" r:id="rId14"/>
    <p:sldId id="290" r:id="rId15"/>
    <p:sldId id="324" r:id="rId16"/>
    <p:sldId id="323" r:id="rId17"/>
    <p:sldId id="339" r:id="rId18"/>
    <p:sldId id="327" r:id="rId19"/>
    <p:sldId id="325" r:id="rId20"/>
    <p:sldId id="326" r:id="rId21"/>
    <p:sldId id="276" r:id="rId22"/>
    <p:sldId id="314" r:id="rId23"/>
    <p:sldId id="322" r:id="rId24"/>
    <p:sldId id="313" r:id="rId25"/>
    <p:sldId id="319" r:id="rId26"/>
    <p:sldId id="320" r:id="rId27"/>
    <p:sldId id="315" r:id="rId28"/>
    <p:sldId id="316" r:id="rId29"/>
    <p:sldId id="317" r:id="rId30"/>
    <p:sldId id="318" r:id="rId31"/>
    <p:sldId id="304" r:id="rId32"/>
    <p:sldId id="328" r:id="rId33"/>
    <p:sldId id="330" r:id="rId34"/>
    <p:sldId id="329" r:id="rId35"/>
    <p:sldId id="331" r:id="rId36"/>
    <p:sldId id="333" r:id="rId37"/>
    <p:sldId id="334" r:id="rId38"/>
    <p:sldId id="335" r:id="rId39"/>
    <p:sldId id="332" r:id="rId40"/>
    <p:sldId id="312" r:id="rId41"/>
    <p:sldId id="306" r:id="rId42"/>
    <p:sldId id="311" r:id="rId43"/>
    <p:sldId id="338" r:id="rId44"/>
    <p:sldId id="337" r:id="rId45"/>
    <p:sldId id="305" r:id="rId46"/>
    <p:sldId id="341" r:id="rId47"/>
    <p:sldId id="347" r:id="rId48"/>
    <p:sldId id="348" r:id="rId49"/>
    <p:sldId id="349" r:id="rId50"/>
    <p:sldId id="350" r:id="rId51"/>
    <p:sldId id="343" r:id="rId52"/>
    <p:sldId id="344" r:id="rId53"/>
    <p:sldId id="345" r:id="rId54"/>
    <p:sldId id="346" r:id="rId55"/>
    <p:sldId id="266" r:id="rId56"/>
    <p:sldId id="307" r:id="rId57"/>
    <p:sldId id="308" r:id="rId5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7A3A1"/>
    <a:srgbClr val="C0C196"/>
    <a:srgbClr val="FFFFFF"/>
    <a:srgbClr val="FA2400"/>
    <a:srgbClr val="5B9BD5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34600"/>
    <p:restoredTop sz="86378"/>
  </p:normalViewPr>
  <p:slideViewPr>
    <p:cSldViewPr snapToGrid="0" snapToObjects="1">
      <p:cViewPr>
        <p:scale>
          <a:sx n="81" d="100"/>
          <a:sy n="81" d="100"/>
        </p:scale>
        <p:origin x="144" y="416"/>
      </p:cViewPr>
      <p:guideLst/>
    </p:cSldViewPr>
  </p:slideViewPr>
  <p:outlineViewPr>
    <p:cViewPr>
      <p:scale>
        <a:sx n="33" d="100"/>
        <a:sy n="33" d="100"/>
      </p:scale>
      <p:origin x="0" y="-32424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1" d="100"/>
          <a:sy n="81" d="100"/>
        </p:scale>
        <p:origin x="338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63" Type="http://schemas.openxmlformats.org/officeDocument/2006/relationships/theme" Target="theme/theme1.xml"/><Relationship Id="rId64" Type="http://schemas.openxmlformats.org/officeDocument/2006/relationships/tableStyles" Target="tableStyles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notesMaster" Target="notesMasters/notesMaster1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60" Type="http://schemas.openxmlformats.org/officeDocument/2006/relationships/handoutMaster" Target="handoutMasters/handoutMaster1.xml"/><Relationship Id="rId61" Type="http://schemas.openxmlformats.org/officeDocument/2006/relationships/presProps" Target="presProps.xml"/><Relationship Id="rId62" Type="http://schemas.openxmlformats.org/officeDocument/2006/relationships/viewProps" Target="viewProp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3858A2-55BF-2C48-836C-9750CBD4BED0}" type="datetimeFigureOut">
              <a:rPr kumimoji="1" lang="zh-CN" altLang="en-US" smtClean="0"/>
              <a:t>17/2/6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6CD03C-1498-8242-955F-72D2BCEA98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412462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F94621-51FD-5749-98D5-3A90791A2D21}" type="datetimeFigureOut">
              <a:rPr kumimoji="1" lang="zh-CN" altLang="en-US" smtClean="0"/>
              <a:t>17/2/6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8F9115-9717-8948-B575-B63C1DAA1FC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94485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Step1:introduction</a:t>
            </a:r>
          </a:p>
          <a:p>
            <a:r>
              <a:rPr kumimoji="1" lang="en-US" altLang="zh-CN" dirty="0" smtClean="0"/>
              <a:t>Use edit data type, </a:t>
            </a:r>
          </a:p>
          <a:p>
            <a:r>
              <a:rPr kumimoji="1" lang="en-US" altLang="zh-CN" dirty="0" smtClean="0"/>
              <a:t>Design task, </a:t>
            </a:r>
          </a:p>
          <a:p>
            <a:r>
              <a:rPr kumimoji="1" lang="en-US" altLang="zh-CN" dirty="0" smtClean="0"/>
              <a:t>visual units, </a:t>
            </a:r>
          </a:p>
          <a:p>
            <a:r>
              <a:rPr kumimoji="1" lang="en-US" altLang="zh-CN" dirty="0" smtClean="0"/>
              <a:t>the</a:t>
            </a:r>
            <a:r>
              <a:rPr kumimoji="1" lang="en-US" altLang="zh-CN" baseline="0" dirty="0" smtClean="0"/>
              <a:t> relationship between visual units</a:t>
            </a:r>
          </a:p>
          <a:p>
            <a:r>
              <a:rPr kumimoji="1" lang="en-US" altLang="zh-CN" baseline="0" dirty="0" smtClean="0"/>
              <a:t>The relationship between visual units and design tasks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46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866511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</a:t>
            </a:r>
            <a:r>
              <a:rPr kumimoji="1" lang="en-US" altLang="zh-CN" baseline="0" dirty="0" smtClean="0"/>
              <a:t> 2: visual units decomposition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47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660293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</a:t>
            </a:r>
            <a:r>
              <a:rPr kumimoji="1" lang="en-US" altLang="zh-CN" baseline="0" dirty="0" smtClean="0"/>
              <a:t> 3: visual units explanation one by one following logic dependency</a:t>
            </a:r>
          </a:p>
          <a:p>
            <a:r>
              <a:rPr kumimoji="1" lang="en-US" altLang="zh-CN" baseline="0" dirty="0" smtClean="0"/>
              <a:t>     3.1: stream graph: build-in block available </a:t>
            </a:r>
          </a:p>
          <a:p>
            <a:r>
              <a:rPr kumimoji="1" lang="en-US" altLang="zh-CN" baseline="0" dirty="0" smtClean="0"/>
              <a:t>     3.2: glyph</a:t>
            </a:r>
          </a:p>
          <a:p>
            <a:r>
              <a:rPr kumimoji="1" lang="en-US" altLang="zh-CN" baseline="0" dirty="0" smtClean="0"/>
              <a:t>     3.3: thread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48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067064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</a:t>
            </a:r>
            <a:r>
              <a:rPr kumimoji="1" lang="en-US" altLang="zh-CN" baseline="0" dirty="0" smtClean="0"/>
              <a:t> 3: visual units explanation one by one following logic dependency</a:t>
            </a:r>
          </a:p>
          <a:p>
            <a:r>
              <a:rPr kumimoji="1" lang="en-US" altLang="zh-CN" baseline="0" dirty="0" smtClean="0"/>
              <a:t>     3.1: stream graph: build-in block available </a:t>
            </a:r>
          </a:p>
          <a:p>
            <a:r>
              <a:rPr kumimoji="1" lang="en-US" altLang="zh-CN" baseline="0" dirty="0" smtClean="0"/>
              <a:t>     3.2: glyph</a:t>
            </a:r>
          </a:p>
          <a:p>
            <a:r>
              <a:rPr kumimoji="1" lang="en-US" altLang="zh-CN" baseline="0" dirty="0" smtClean="0"/>
              <a:t>     3.3: thread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49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96773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B7BC7-98FD-3C49-9FC3-A2795803F5E6}" type="datetime1">
              <a:rPr kumimoji="1" lang="zh-CN" altLang="en-US" smtClean="0"/>
              <a:t>17/2/6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0616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80C00-CAB4-C74A-BDD7-C81DDD38C284}" type="datetime1">
              <a:rPr kumimoji="1" lang="zh-CN" altLang="en-US" smtClean="0"/>
              <a:t>17/2/6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611472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9227C-DE6E-0F4F-A2F2-155A3A66B90F}" type="datetime1">
              <a:rPr kumimoji="1" lang="zh-CN" altLang="en-US" smtClean="0"/>
              <a:t>17/2/6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304598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85D23-A70C-9B4F-989F-9D71039383C4}" type="datetime1">
              <a:rPr kumimoji="1" lang="zh-CN" altLang="en-US" smtClean="0"/>
              <a:t>17/2/6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548048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B4A42-A954-EE44-AAEF-7D5108DEFC1A}" type="datetimeFigureOut">
              <a:rPr kumimoji="1" lang="zh-CN" altLang="en-US" smtClean="0"/>
              <a:t>17/2/6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5933C-40FF-2F4D-9E7F-C7A212B16BC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519675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B4A42-A954-EE44-AAEF-7D5108DEFC1A}" type="datetimeFigureOut">
              <a:rPr kumimoji="1" lang="zh-CN" altLang="en-US" smtClean="0"/>
              <a:t>17/2/6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5933C-40FF-2F4D-9E7F-C7A212B16BC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588918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B4A42-A954-EE44-AAEF-7D5108DEFC1A}" type="datetimeFigureOut">
              <a:rPr kumimoji="1" lang="zh-CN" altLang="en-US" smtClean="0"/>
              <a:t>17/2/6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5933C-40FF-2F4D-9E7F-C7A212B16BC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833253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B4A42-A954-EE44-AAEF-7D5108DEFC1A}" type="datetimeFigureOut">
              <a:rPr kumimoji="1" lang="zh-CN" altLang="en-US" smtClean="0"/>
              <a:t>17/2/6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5933C-40FF-2F4D-9E7F-C7A212B16BC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7950596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B4A42-A954-EE44-AAEF-7D5108DEFC1A}" type="datetimeFigureOut">
              <a:rPr kumimoji="1" lang="zh-CN" altLang="en-US" smtClean="0"/>
              <a:t>17/2/6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5933C-40FF-2F4D-9E7F-C7A212B16BC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358833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B4A42-A954-EE44-AAEF-7D5108DEFC1A}" type="datetimeFigureOut">
              <a:rPr kumimoji="1" lang="zh-CN" altLang="en-US" smtClean="0"/>
              <a:t>17/2/6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5933C-40FF-2F4D-9E7F-C7A212B16BC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561956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B4A42-A954-EE44-AAEF-7D5108DEFC1A}" type="datetimeFigureOut">
              <a:rPr kumimoji="1" lang="zh-CN" altLang="en-US" smtClean="0"/>
              <a:t>17/2/6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5933C-40FF-2F4D-9E7F-C7A212B16BC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264861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单击此处编辑母版标题样式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dirty="0" smtClean="0"/>
              <a:t>单击此处编辑母版文本样式</a:t>
            </a:r>
          </a:p>
          <a:p>
            <a:pPr lvl="1"/>
            <a:r>
              <a:rPr kumimoji="1" lang="zh-CN" altLang="en-US" dirty="0" smtClean="0"/>
              <a:t>二级</a:t>
            </a:r>
          </a:p>
          <a:p>
            <a:pPr lvl="2"/>
            <a:r>
              <a:rPr kumimoji="1" lang="zh-CN" altLang="en-US" dirty="0" smtClean="0"/>
              <a:t>三级</a:t>
            </a:r>
          </a:p>
          <a:p>
            <a:pPr lvl="3"/>
            <a:r>
              <a:rPr kumimoji="1" lang="zh-CN" altLang="en-US" dirty="0" smtClean="0"/>
              <a:t>四级</a:t>
            </a:r>
          </a:p>
          <a:p>
            <a:pPr lvl="4"/>
            <a:r>
              <a:rPr kumimoji="1" lang="zh-CN" altLang="en-US" dirty="0" smtClean="0"/>
              <a:t>五级</a:t>
            </a:r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AAE34-6359-744D-BC35-89DA1C5B13DE}" type="datetime1">
              <a:rPr kumimoji="1" lang="zh-CN" altLang="en-US" smtClean="0"/>
              <a:t>17/2/6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4082141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B4A42-A954-EE44-AAEF-7D5108DEFC1A}" type="datetimeFigureOut">
              <a:rPr kumimoji="1" lang="zh-CN" altLang="en-US" smtClean="0"/>
              <a:t>17/2/6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5933C-40FF-2F4D-9E7F-C7A212B16BC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2434487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B4A42-A954-EE44-AAEF-7D5108DEFC1A}" type="datetimeFigureOut">
              <a:rPr kumimoji="1" lang="zh-CN" altLang="en-US" smtClean="0"/>
              <a:t>17/2/6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5933C-40FF-2F4D-9E7F-C7A212B16BC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604218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B4A42-A954-EE44-AAEF-7D5108DEFC1A}" type="datetimeFigureOut">
              <a:rPr kumimoji="1" lang="zh-CN" altLang="en-US" smtClean="0"/>
              <a:t>17/2/6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5933C-40FF-2F4D-9E7F-C7A212B16BC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663017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B4A42-A954-EE44-AAEF-7D5108DEFC1A}" type="datetimeFigureOut">
              <a:rPr kumimoji="1" lang="zh-CN" altLang="en-US" smtClean="0"/>
              <a:t>17/2/6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5933C-40FF-2F4D-9E7F-C7A212B16BC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65697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E54FB-BA27-1F4C-9706-1922E69725B9}" type="datetime1">
              <a:rPr kumimoji="1" lang="zh-CN" altLang="en-US" smtClean="0"/>
              <a:t>17/2/6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88081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4D1E6-E6DB-C745-B7BD-F989C79BA60C}" type="datetime1">
              <a:rPr kumimoji="1" lang="zh-CN" altLang="en-US" smtClean="0"/>
              <a:t>17/2/6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1893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5E66D-3E23-DF44-A6AF-1683435DC4E0}" type="datetime1">
              <a:rPr kumimoji="1" lang="zh-CN" altLang="en-US" smtClean="0"/>
              <a:t>17/2/6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098834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A1A57-8905-7947-928F-09BDF6812BD8}" type="datetime1">
              <a:rPr kumimoji="1" lang="zh-CN" altLang="en-US" smtClean="0"/>
              <a:t>17/2/6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32591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0AEA6-2870-784A-8E2A-6789ED476D01}" type="datetime1">
              <a:rPr kumimoji="1" lang="zh-CN" altLang="en-US" smtClean="0"/>
              <a:t>17/2/6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119488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BAA90-BB51-7A46-B03C-34354C9F8470}" type="datetime1">
              <a:rPr kumimoji="1" lang="zh-CN" altLang="en-US" smtClean="0"/>
              <a:t>17/2/6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220123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27ADE-8048-A946-AB10-30849AE8F7D4}" type="datetime1">
              <a:rPr kumimoji="1" lang="zh-CN" altLang="en-US" smtClean="0"/>
              <a:t>17/2/6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07107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3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3E54FB-BA27-1F4C-9706-1922E69725B9}" type="datetime1">
              <a:rPr kumimoji="1" lang="zh-CN" altLang="en-US" smtClean="0"/>
              <a:t>17/2/6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45DBC7-0E7E-5249-BF19-8815E0EED61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748263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70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  <p:sldLayoutId id="2147483707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7B4A42-A954-EE44-AAEF-7D5108DEFC1A}" type="datetimeFigureOut">
              <a:rPr kumimoji="1" lang="zh-CN" altLang="en-US" smtClean="0"/>
              <a:t>17/2/6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75933C-40FF-2F4D-9E7F-C7A212B16BC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27794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51263" y="859676"/>
            <a:ext cx="7696200" cy="2579399"/>
          </a:xfrm>
        </p:spPr>
        <p:txBody>
          <a:bodyPr>
            <a:normAutofit fontScale="90000"/>
          </a:bodyPr>
          <a:lstStyle/>
          <a:p>
            <a:pPr algn="l"/>
            <a:r>
              <a:rPr kumimoji="1" lang="en-US" altLang="zh-CN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Narrative explanation of visualization encoding scheme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4354286"/>
            <a:ext cx="9144000" cy="1278164"/>
          </a:xfrm>
        </p:spPr>
        <p:txBody>
          <a:bodyPr>
            <a:normAutofit/>
          </a:bodyPr>
          <a:lstStyle/>
          <a:p>
            <a:pPr algn="l"/>
            <a:r>
              <a:rPr kumimoji="1" lang="en-US" altLang="zh-CN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Wang, </a:t>
            </a:r>
            <a:r>
              <a:rPr kumimoji="1" lang="en-US" altLang="zh-CN" sz="28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Qianwen</a:t>
            </a:r>
            <a:endParaRPr kumimoji="1" lang="en-US" altLang="zh-CN" sz="2800" dirty="0" smtClean="0">
              <a:solidFill>
                <a:schemeClr val="tx1">
                  <a:lumMod val="50000"/>
                  <a:lumOff val="50000"/>
                </a:schemeClr>
              </a:solidFill>
              <a:latin typeface="Bradley Hand" charset="0"/>
              <a:ea typeface="Bradley Hand" charset="0"/>
              <a:cs typeface="Bradley Hand" charset="0"/>
            </a:endParaRPr>
          </a:p>
          <a:p>
            <a:pPr algn="r"/>
            <a:endParaRPr kumimoji="1" lang="zh-CN" altLang="en-US" sz="2800" dirty="0">
              <a:solidFill>
                <a:schemeClr val="tx1">
                  <a:lumMod val="50000"/>
                  <a:lumOff val="50000"/>
                </a:schemeClr>
              </a:solidFill>
              <a:latin typeface="Bradley Hand" charset="0"/>
              <a:ea typeface="Bradley Hand" charset="0"/>
              <a:cs typeface="Bradley Hand" charset="0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1</a:t>
            </a:fld>
            <a:endParaRPr kumimoji="1"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524000" y="3426836"/>
            <a:ext cx="4288971" cy="10013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5201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Related Works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aphicFrame>
        <p:nvGraphicFramePr>
          <p:cNvPr id="9" name="内容占位符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4309695"/>
              </p:ext>
            </p:extLst>
          </p:nvPr>
        </p:nvGraphicFramePr>
        <p:xfrm>
          <a:off x="838200" y="2088858"/>
          <a:ext cx="10515600" cy="394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/>
                <a:gridCol w="3505200"/>
                <a:gridCol w="3505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Paper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Useful Content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But</a:t>
                      </a:r>
                      <a:r>
                        <a:rPr lang="is-IS" altLang="zh-CN" dirty="0" smtClean="0"/>
                        <a:t>…..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200" dirty="0" smtClean="0"/>
                        <a:t>Learning Visualizations by Analogy: Promoting Visual Literacy through Visualization Morphing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 smtClean="0"/>
                        <a:t>Morphing from familiar </a:t>
                      </a:r>
                      <a:r>
                        <a:rPr lang="en-US" altLang="zh-CN" sz="1200" dirty="0" err="1" smtClean="0"/>
                        <a:t>vis</a:t>
                      </a:r>
                      <a:r>
                        <a:rPr lang="en-US" altLang="zh-CN" sz="1200" dirty="0" smtClean="0"/>
                        <a:t> to unfamiliar </a:t>
                      </a:r>
                      <a:r>
                        <a:rPr lang="en-US" altLang="zh-CN" sz="1200" dirty="0" err="1" smtClean="0"/>
                        <a:t>vis</a:t>
                      </a:r>
                      <a:r>
                        <a:rPr lang="en-US" altLang="zh-CN" sz="1200" dirty="0" smtClean="0"/>
                        <a:t> 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smtClean="0"/>
                        <a:t>A theory</a:t>
                      </a:r>
                      <a:r>
                        <a:rPr lang="en-US" altLang="zh-CN" sz="1200" baseline="0" smtClean="0"/>
                        <a:t>, not a tool</a:t>
                      </a:r>
                    </a:p>
                    <a:p>
                      <a:endParaRPr lang="zh-CN" altLang="en-US" sz="12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200" dirty="0" smtClean="0"/>
                        <a:t>Visualizing data with motion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 smtClean="0"/>
                        <a:t>Results suggest that a coherent flicker difference of at least 120 </a:t>
                      </a:r>
                      <a:r>
                        <a:rPr lang="en-US" altLang="zh-CN" sz="1200" dirty="0" err="1" smtClean="0"/>
                        <a:t>msec</a:t>
                      </a:r>
                      <a:r>
                        <a:rPr lang="en-US" altLang="zh-CN" sz="1200" dirty="0" smtClean="0"/>
                        <a:t>, a di- </a:t>
                      </a:r>
                      <a:r>
                        <a:rPr lang="en-US" altLang="zh-CN" sz="1200" dirty="0" err="1" smtClean="0"/>
                        <a:t>rection</a:t>
                      </a:r>
                      <a:r>
                        <a:rPr lang="en-US" altLang="zh-CN" sz="1200" dirty="0" smtClean="0"/>
                        <a:t> difference of at least 20◦, and a velocity difference at least 0.43◦ of subtended visual angle are needed to distinguish between different values of the three properties.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200" dirty="0" smtClean="0"/>
                        <a:t>Graph Diaries: Animated Transitions and Temporal Navigation for Dynamic Networks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 smtClean="0"/>
                        <a:t>Dynamic network,</a:t>
                      </a:r>
                      <a:r>
                        <a:rPr lang="en-US" altLang="zh-CN" sz="1200" baseline="0" dirty="0" smtClean="0"/>
                        <a:t> </a:t>
                      </a:r>
                      <a:r>
                        <a:rPr lang="en-US" altLang="zh-CN" sz="1200" baseline="0" dirty="0" err="1" smtClean="0"/>
                        <a:t>highligh</a:t>
                      </a:r>
                      <a:r>
                        <a:rPr lang="en-US" altLang="zh-CN" sz="1200" baseline="0" dirty="0" smtClean="0"/>
                        <a:t> what is changed every step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200" dirty="0" smtClean="0"/>
                        <a:t>Attractive Flicker:</a:t>
                      </a:r>
                      <a:r>
                        <a:rPr lang="en-US" altLang="zh-CN" sz="1200" baseline="0" dirty="0" smtClean="0"/>
                        <a:t> </a:t>
                      </a:r>
                      <a:r>
                        <a:rPr lang="en-US" altLang="zh-CN" sz="1200" dirty="0" smtClean="0"/>
                        <a:t>Guiding Attention in Dynamic Narrative Visualizations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200" dirty="0" smtClean="0"/>
                        <a:t>Effectiveness of Animation in Trend Visualization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200" smtClean="0"/>
                        <a:t>Visual Sedimentation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文本框 9"/>
          <p:cNvSpPr txBox="1"/>
          <p:nvPr/>
        </p:nvSpPr>
        <p:spPr>
          <a:xfrm>
            <a:off x="838201" y="1618972"/>
            <a:ext cx="81623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Animation in data visualization</a:t>
            </a:r>
            <a:endParaRPr kumimoji="1" lang="zh-CN" altLang="en-US" sz="3200" dirty="0">
              <a:solidFill>
                <a:schemeClr val="tx1">
                  <a:lumMod val="65000"/>
                  <a:lumOff val="35000"/>
                </a:schemeClr>
              </a:solidFill>
              <a:latin typeface="Bradley Hand" charset="0"/>
              <a:ea typeface="Bradley Hand" charset="0"/>
              <a:cs typeface="Bradley Hand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838200" y="1222664"/>
            <a:ext cx="7550727" cy="831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4919383" y="345717"/>
            <a:ext cx="77251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For attention guidance: focus + context, zoom in </a:t>
            </a:r>
          </a:p>
          <a:p>
            <a:r>
              <a:rPr kumimoji="1" lang="en-US" altLang="zh-CN" dirty="0" smtClean="0"/>
              <a:t>For better understanding: morphing, highlight dynamic step by step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09601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Related Works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aphicFrame>
        <p:nvGraphicFramePr>
          <p:cNvPr id="9" name="内容占位符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92313709"/>
              </p:ext>
            </p:extLst>
          </p:nvPr>
        </p:nvGraphicFramePr>
        <p:xfrm>
          <a:off x="838200" y="2088858"/>
          <a:ext cx="10515600" cy="30566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/>
                <a:gridCol w="3505200"/>
                <a:gridCol w="3505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Paper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Useful Content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But</a:t>
                      </a:r>
                      <a:r>
                        <a:rPr lang="is-IS" altLang="zh-CN" dirty="0" smtClean="0"/>
                        <a:t>…..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9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Power point and keynote, less interactivity</a:t>
                      </a:r>
                    </a:p>
                    <a:p>
                      <a:r>
                        <a:rPr lang="en-US" altLang="zh-CN" sz="9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 </a:t>
                      </a:r>
                      <a:r>
                        <a:rPr lang="en-US" altLang="zh-CN" sz="9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Tableau,</a:t>
                      </a:r>
                      <a:r>
                        <a:rPr lang="en-US" altLang="zh-CN" sz="9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en-US" altLang="zh-CN" sz="9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storytelling</a:t>
                      </a:r>
                      <a:r>
                        <a:rPr lang="en-US" altLang="zh-CN" sz="9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features are</a:t>
                      </a:r>
                      <a:r>
                        <a:rPr lang="en-US" altLang="zh-CN" sz="900" dirty="0" smtClean="0"/>
                        <a:t/>
                      </a:r>
                      <a:br>
                        <a:rPr lang="en-US" altLang="zh-CN" sz="900" dirty="0" smtClean="0"/>
                      </a:br>
                      <a:r>
                        <a:rPr lang="en-US" altLang="zh-CN" sz="9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integrated using an annotated stepper interface</a:t>
                      </a:r>
                      <a:r>
                        <a:rPr lang="zh-CN" altLang="en-US" sz="9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CN" sz="9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called story point.</a:t>
                      </a: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9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Temporal Summary Images: An Approach to Narrative Visualization via Interactive Annotation Generation and Placement </a:t>
                      </a:r>
                      <a:endParaRPr lang="en-US" altLang="zh-CN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900" dirty="0"/>
                    </a:p>
                  </a:txBody>
                  <a:tcPr/>
                </a:tc>
              </a:tr>
              <a:tr h="180291">
                <a:tc>
                  <a:txBody>
                    <a:bodyPr/>
                    <a:lstStyle/>
                    <a:p>
                      <a:r>
                        <a:rPr lang="en-US" altLang="zh-CN" sz="900" dirty="0" smtClean="0"/>
                        <a:t>Stories in Geo Time</a:t>
                      </a:r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9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900" dirty="0" smtClean="0"/>
                        <a:t>Authoring Data-Driven Videos with </a:t>
                      </a:r>
                      <a:r>
                        <a:rPr lang="en-US" altLang="zh-CN" sz="900" dirty="0" err="1" smtClean="0"/>
                        <a:t>DataClips</a:t>
                      </a: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9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900" dirty="0" err="1" smtClean="0"/>
                        <a:t>SketchStory</a:t>
                      </a:r>
                      <a:r>
                        <a:rPr lang="en-US" altLang="zh-CN" sz="900" dirty="0" smtClean="0"/>
                        <a:t>: Telling More Engaging Stories with Data through Freeform Sketching</a:t>
                      </a:r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900" dirty="0" smtClean="0"/>
                        <a:t>Sketch-based</a:t>
                      </a:r>
                      <a:r>
                        <a:rPr lang="en-US" altLang="zh-CN" sz="900" baseline="0" dirty="0" smtClean="0"/>
                        <a:t> interaction for real time storytelling</a:t>
                      </a:r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900" dirty="0"/>
                    </a:p>
                  </a:txBody>
                  <a:tcPr/>
                </a:tc>
              </a:tr>
              <a:tr h="343970">
                <a:tc>
                  <a:txBody>
                    <a:bodyPr/>
                    <a:lstStyle/>
                    <a:p>
                      <a:r>
                        <a:rPr lang="en-US" altLang="zh-CN" sz="900" dirty="0" smtClean="0"/>
                        <a:t>Authoring Narrative Visualizations with Ellipsis</a:t>
                      </a:r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900" dirty="0"/>
                    </a:p>
                  </a:txBody>
                  <a:tcPr/>
                </a:tc>
              </a:tr>
              <a:tr h="220560">
                <a:tc>
                  <a:txBody>
                    <a:bodyPr/>
                    <a:lstStyle/>
                    <a:p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9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文本框 9"/>
          <p:cNvSpPr txBox="1"/>
          <p:nvPr/>
        </p:nvSpPr>
        <p:spPr>
          <a:xfrm>
            <a:off x="838200" y="1588212"/>
            <a:ext cx="91126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Authoring tools for narrative visualization</a:t>
            </a:r>
            <a:endParaRPr kumimoji="1" lang="zh-CN" altLang="en-US" sz="3200" dirty="0">
              <a:solidFill>
                <a:schemeClr val="tx1">
                  <a:lumMod val="65000"/>
                  <a:lumOff val="35000"/>
                </a:schemeClr>
              </a:solidFill>
              <a:latin typeface="Bradley Hand" charset="0"/>
              <a:ea typeface="Bradley Hand" charset="0"/>
              <a:cs typeface="Bradley Hand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838200" y="1222664"/>
            <a:ext cx="7550727" cy="831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38770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New problem or old problem?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8084127" cy="4351338"/>
          </a:xfrm>
        </p:spPr>
        <p:txBody>
          <a:bodyPr/>
          <a:lstStyle/>
          <a:p>
            <a:r>
              <a:rPr kumimoji="1" lang="en-US" altLang="zh-CN" dirty="0" smtClean="0"/>
              <a:t>Old problem: </a:t>
            </a:r>
          </a:p>
          <a:p>
            <a:pPr marL="0" indent="0">
              <a:buNone/>
            </a:pPr>
            <a:r>
              <a:rPr kumimoji="1" lang="en-US" altLang="zh-CN" dirty="0"/>
              <a:t> </a:t>
            </a:r>
            <a:r>
              <a:rPr kumimoji="1" lang="en-US" altLang="zh-CN" dirty="0" smtClean="0"/>
              <a:t>  </a:t>
            </a:r>
            <a:r>
              <a:rPr kumimoji="1" lang="en-US" altLang="zh-CN" dirty="0" smtClean="0">
                <a:solidFill>
                  <a:schemeClr val="bg1">
                    <a:lumMod val="50000"/>
                  </a:schemeClr>
                </a:solidFill>
              </a:rPr>
              <a:t>better understand visualization</a:t>
            </a:r>
          </a:p>
          <a:p>
            <a:pPr marL="0" indent="0">
              <a:buNone/>
            </a:pPr>
            <a:endParaRPr kumimoji="1" lang="en-US" altLang="zh-CN" dirty="0" smtClean="0"/>
          </a:p>
          <a:p>
            <a:r>
              <a:rPr kumimoji="1" lang="en-US" altLang="zh-CN" dirty="0" smtClean="0"/>
              <a:t>New method: </a:t>
            </a:r>
          </a:p>
          <a:p>
            <a:pPr marL="0" indent="0">
              <a:buNone/>
            </a:pPr>
            <a:r>
              <a:rPr kumimoji="1" lang="en-US" altLang="zh-CN" dirty="0"/>
              <a:t> </a:t>
            </a:r>
            <a:r>
              <a:rPr kumimoji="1" lang="en-US" altLang="zh-CN" dirty="0" smtClean="0"/>
              <a:t>  </a:t>
            </a:r>
            <a:r>
              <a:rPr kumimoji="1"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The first authoring tool </a:t>
            </a:r>
            <a:r>
              <a:rPr kumimoji="1" lang="en-US" altLang="zh-CN" dirty="0" smtClean="0">
                <a:solidFill>
                  <a:schemeClr val="bg1">
                    <a:lumMod val="50000"/>
                  </a:schemeClr>
                </a:solidFill>
              </a:rPr>
              <a:t>aiming to </a:t>
            </a:r>
            <a:r>
              <a:rPr kumimoji="1"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explain</a:t>
            </a:r>
            <a:r>
              <a:rPr kumimoji="1" lang="en-US" altLang="zh-CN" dirty="0" smtClean="0">
                <a:solidFill>
                  <a:schemeClr val="bg1">
                    <a:lumMod val="50000"/>
                  </a:schemeClr>
                </a:solidFill>
              </a:rPr>
              <a:t> advanced    visualization designs in the form of </a:t>
            </a:r>
            <a:r>
              <a:rPr kumimoji="1"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narrative slideshow</a:t>
            </a:r>
            <a:endParaRPr kumimoji="1"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12</a:t>
            </a:fld>
            <a:endParaRPr kumimoji="1"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38200" y="1260764"/>
            <a:ext cx="7550727" cy="831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62417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838200" y="1241714"/>
            <a:ext cx="7550727" cy="831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Analysis target: Text Vis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534680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kumimoji="1" lang="en-US" altLang="zh-CN" dirty="0" smtClean="0"/>
              <a:t>Data attribute:</a:t>
            </a:r>
            <a:endParaRPr kumimoji="1" lang="en-US" altLang="zh-CN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lvl="1" indent="0">
              <a:buNone/>
            </a:pPr>
            <a:r>
              <a:rPr kumimoji="1"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Time, geo, sentiment, correlation, size/frequency, cluster</a:t>
            </a:r>
          </a:p>
          <a:p>
            <a:r>
              <a:rPr kumimoji="1" lang="en-US" altLang="zh-CN" dirty="0" smtClean="0"/>
              <a:t>Dataset type:</a:t>
            </a:r>
          </a:p>
          <a:p>
            <a:pPr marL="457200" lvl="1" indent="0">
              <a:buNone/>
            </a:pPr>
            <a:r>
              <a:rPr kumimoji="1" lang="en-US" altLang="zh-CN" dirty="0" smtClean="0"/>
              <a:t>Table, network, geometry</a:t>
            </a:r>
          </a:p>
          <a:p>
            <a:r>
              <a:rPr kumimoji="1" lang="en-US" altLang="zh-CN" dirty="0" smtClean="0"/>
              <a:t>Common mark:</a:t>
            </a:r>
          </a:p>
          <a:p>
            <a:pPr marL="914400" lvl="1" indent="-457200">
              <a:buFont typeface="+mj-lt"/>
              <a:buAutoNum type="alphaLcParenR"/>
            </a:pPr>
            <a:r>
              <a:rPr kumimoji="1" lang="en-US" altLang="zh-CN" dirty="0" smtClean="0"/>
              <a:t>Node: a topic, a document, </a:t>
            </a:r>
            <a:r>
              <a:rPr kumimoji="1" lang="en-US" altLang="zh-CN" dirty="0" err="1" smtClean="0"/>
              <a:t>etc</a:t>
            </a:r>
            <a:endParaRPr kumimoji="1" lang="en-US" altLang="zh-CN" dirty="0" smtClean="0"/>
          </a:p>
          <a:p>
            <a:pPr marL="914400" lvl="1" indent="-457200">
              <a:buFont typeface="+mj-lt"/>
              <a:buAutoNum type="alphaLcParenR"/>
            </a:pPr>
            <a:r>
              <a:rPr kumimoji="1" lang="en-US" altLang="zh-CN" dirty="0" smtClean="0"/>
              <a:t>Line: correlation, transition</a:t>
            </a:r>
          </a:p>
          <a:p>
            <a:pPr marL="914400" lvl="1" indent="-457200">
              <a:buFont typeface="+mj-lt"/>
              <a:buAutoNum type="alphaLcParenR"/>
            </a:pPr>
            <a:r>
              <a:rPr kumimoji="1" lang="en-US" altLang="zh-CN" dirty="0" smtClean="0"/>
              <a:t>Area: stream over time</a:t>
            </a:r>
          </a:p>
          <a:p>
            <a:r>
              <a:rPr kumimoji="1" lang="en-US" altLang="zh-CN" dirty="0" smtClean="0"/>
              <a:t>Common </a:t>
            </a:r>
            <a:r>
              <a:rPr kumimoji="1" lang="en-US" altLang="zh-CN" dirty="0" err="1" smtClean="0"/>
              <a:t>vis</a:t>
            </a:r>
            <a:r>
              <a:rPr kumimoji="1" lang="en-US" altLang="zh-CN" dirty="0" smtClean="0"/>
              <a:t> techniques:</a:t>
            </a:r>
          </a:p>
          <a:p>
            <a:pPr marL="457200" lvl="1" indent="0">
              <a:buNone/>
            </a:pPr>
            <a:r>
              <a:rPr kumimoji="1" lang="en-US" altLang="zh-CN" dirty="0" smtClean="0"/>
              <a:t>Node-link, tree, </a:t>
            </a:r>
            <a:r>
              <a:rPr kumimoji="1" lang="en-US" altLang="zh-CN" dirty="0"/>
              <a:t>word cloud, Sankey </a:t>
            </a:r>
            <a:r>
              <a:rPr kumimoji="1" lang="en-US" altLang="zh-CN" dirty="0" smtClean="0"/>
              <a:t>graph, scatter plot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56156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838200" y="1241714"/>
            <a:ext cx="7550727" cy="831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Analysis target: Text Vis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aphicFrame>
        <p:nvGraphicFramePr>
          <p:cNvPr id="6" name="内容占位符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57335823"/>
              </p:ext>
            </p:extLst>
          </p:nvPr>
        </p:nvGraphicFramePr>
        <p:xfrm>
          <a:off x="838200" y="1669437"/>
          <a:ext cx="5078508" cy="46922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2836"/>
                <a:gridCol w="1692836"/>
                <a:gridCol w="1692836"/>
              </a:tblGrid>
              <a:tr h="910129">
                <a:tc>
                  <a:txBody>
                    <a:bodyPr/>
                    <a:lstStyle/>
                    <a:p>
                      <a:r>
                        <a:rPr lang="en-US" altLang="zh-CN" sz="1600" dirty="0" smtClean="0"/>
                        <a:t>Rectangular</a:t>
                      </a:r>
                      <a:r>
                        <a:rPr lang="en-US" altLang="zh-CN" sz="1600" baseline="0" dirty="0" smtClean="0"/>
                        <a:t> coordinate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dirty="0" smtClean="0"/>
                        <a:t>x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dirty="0" smtClean="0"/>
                        <a:t>y</a:t>
                      </a:r>
                      <a:endParaRPr lang="zh-CN" altLang="en-US" sz="1600" dirty="0"/>
                    </a:p>
                  </a:txBody>
                  <a:tcPr/>
                </a:tc>
              </a:tr>
              <a:tr h="457571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Scatter plot</a:t>
                      </a:r>
                      <a:endParaRPr lang="zh-CN" altLang="en-US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zh-CN" altLang="en-US" sz="16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zh-CN" altLang="en-US" sz="16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457571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matrix</a:t>
                      </a:r>
                      <a:endParaRPr lang="zh-CN" altLang="en-US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zh-CN" altLang="en-US" sz="16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zh-CN" altLang="en-US" sz="16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457571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Sankey di</a:t>
                      </a:r>
                      <a:r>
                        <a:rPr lang="en-US" altLang="zh-CN" sz="16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</a:t>
                      </a:r>
                      <a:r>
                        <a:rPr lang="en-US" altLang="zh-CN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gram</a:t>
                      </a:r>
                      <a:endParaRPr lang="zh-CN" altLang="en-US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zh-CN" altLang="en-US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zh-CN" altLang="en-US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457571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zh-CN" altLang="en-US" sz="16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zh-CN" altLang="en-US" sz="16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zh-CN" altLang="en-US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457571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zh-CN" altLang="en-US" sz="16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zh-CN" altLang="en-US" sz="16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zh-CN" altLang="en-US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457571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zh-CN" altLang="en-US" sz="16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zh-CN" altLang="en-US" sz="16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zh-CN" altLang="en-US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457571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zh-CN" altLang="en-US" sz="16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zh-CN" altLang="en-US" sz="16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zh-CN" altLang="en-US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457571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zh-CN" altLang="en-US" sz="16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zh-CN" altLang="en-US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zh-CN" altLang="en-US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14</a:t>
            </a:fld>
            <a:endParaRPr kumimoji="1" lang="zh-CN" altLang="en-US"/>
          </a:p>
        </p:txBody>
      </p:sp>
      <p:graphicFrame>
        <p:nvGraphicFramePr>
          <p:cNvPr id="7" name="内容占位符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80275571"/>
              </p:ext>
            </p:extLst>
          </p:nvPr>
        </p:nvGraphicFramePr>
        <p:xfrm>
          <a:off x="6279770" y="1642546"/>
          <a:ext cx="5078508" cy="46922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2836"/>
                <a:gridCol w="1692836"/>
                <a:gridCol w="1692836"/>
              </a:tblGrid>
              <a:tr h="910129">
                <a:tc>
                  <a:txBody>
                    <a:bodyPr/>
                    <a:lstStyle/>
                    <a:p>
                      <a:r>
                        <a:rPr lang="en-US" altLang="zh-CN" sz="1600" baseline="0" dirty="0" smtClean="0"/>
                        <a:t>Polar coordinate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dirty="0" smtClean="0"/>
                        <a:t>radius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dirty="0" smtClean="0"/>
                        <a:t>theta</a:t>
                      </a:r>
                      <a:endParaRPr lang="zh-CN" altLang="en-US" sz="1600" dirty="0"/>
                    </a:p>
                  </a:txBody>
                  <a:tcPr/>
                </a:tc>
              </a:tr>
              <a:tr h="457571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Radial tree map</a:t>
                      </a:r>
                      <a:endParaRPr lang="zh-CN" altLang="en-US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zh-CN" altLang="en-US" sz="16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zh-CN" altLang="en-US" sz="16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457571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zh-CN" altLang="en-US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zh-CN" altLang="en-US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zh-CN" altLang="en-US" sz="16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457571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zh-CN" altLang="en-US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zh-CN" altLang="en-US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zh-CN" altLang="en-US" sz="16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457571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zh-CN" altLang="en-US" sz="16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zh-CN" altLang="en-US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zh-CN" altLang="en-US" sz="16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457571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zh-CN" altLang="en-US" sz="16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zh-CN" altLang="en-US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zh-CN" altLang="en-US" sz="16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457571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zh-CN" altLang="en-US" sz="16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zh-CN" altLang="en-US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zh-CN" altLang="en-US" sz="16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457571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zh-CN" altLang="en-US" sz="16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zh-CN" altLang="en-US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zh-CN" altLang="en-US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457571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zh-CN" altLang="en-US" sz="16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zh-CN" altLang="en-US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zh-CN" altLang="en-US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32974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838200" y="1241714"/>
            <a:ext cx="7550727" cy="831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Analysis target: Text Vis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15</a:t>
            </a:fld>
            <a:endParaRPr kumimoji="1" lang="zh-CN" altLang="en-US"/>
          </a:p>
        </p:txBody>
      </p:sp>
      <p:graphicFrame>
        <p:nvGraphicFramePr>
          <p:cNvPr id="7" name="内容占位符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14028689"/>
              </p:ext>
            </p:extLst>
          </p:nvPr>
        </p:nvGraphicFramePr>
        <p:xfrm>
          <a:off x="838200" y="1825625"/>
          <a:ext cx="10515600" cy="4323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/>
                <a:gridCol w="2628900"/>
                <a:gridCol w="2628900"/>
                <a:gridCol w="26289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Visual</a:t>
                      </a:r>
                      <a:r>
                        <a:rPr lang="en-US" altLang="zh-CN" baseline="0" dirty="0" smtClean="0"/>
                        <a:t> unit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Is</a:t>
                      </a:r>
                      <a:r>
                        <a:rPr lang="en-US" altLang="zh-CN" baseline="0" dirty="0" smtClean="0"/>
                        <a:t> it the main visual unit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Stream</a:t>
                      </a:r>
                      <a:r>
                        <a:rPr lang="en-US" altLang="zh-CN" baseline="0" dirty="0" smtClean="0"/>
                        <a:t> graph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Tree</a:t>
                      </a:r>
                      <a:r>
                        <a:rPr lang="en-US" altLang="zh-CN" baseline="0" dirty="0" smtClean="0"/>
                        <a:t> graph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Radial diagram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Density map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Node based</a:t>
                      </a:r>
                    </a:p>
                    <a:p>
                      <a:r>
                        <a:rPr lang="en-US" altLang="zh-CN" dirty="0" smtClean="0"/>
                        <a:t>(node link, scatter plot, stacking</a:t>
                      </a:r>
                      <a:r>
                        <a:rPr lang="en-US" altLang="zh-CN" baseline="0" dirty="0" smtClean="0"/>
                        <a:t> nodes</a:t>
                      </a:r>
                      <a:r>
                        <a:rPr lang="en-US" altLang="zh-CN" dirty="0" smtClean="0"/>
                        <a:t>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Text based</a:t>
                      </a:r>
                    </a:p>
                    <a:p>
                      <a:r>
                        <a:rPr lang="en-US" altLang="zh-CN" dirty="0" smtClean="0"/>
                        <a:t>(sentence</a:t>
                      </a:r>
                      <a:r>
                        <a:rPr lang="en-US" altLang="zh-CN" baseline="0" dirty="0" smtClean="0"/>
                        <a:t> tree, word cloud</a:t>
                      </a:r>
                      <a:r>
                        <a:rPr lang="en-US" altLang="zh-CN" dirty="0" smtClean="0"/>
                        <a:t>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glyph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6751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838200" y="1241714"/>
            <a:ext cx="7550727" cy="831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Analysis target: Text Vis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aphicFrame>
        <p:nvGraphicFramePr>
          <p:cNvPr id="6" name="内容占位符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79708640"/>
              </p:ext>
            </p:extLst>
          </p:nvPr>
        </p:nvGraphicFramePr>
        <p:xfrm>
          <a:off x="654039" y="1447731"/>
          <a:ext cx="10331824" cy="3413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4315"/>
                <a:gridCol w="1632857"/>
                <a:gridCol w="2194560"/>
                <a:gridCol w="5630092"/>
              </a:tblGrid>
              <a:tr h="26025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/>
                        <a:t>mark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/>
                        <a:t>encode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/>
                        <a:t>channel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/>
                        <a:t>encode</a:t>
                      </a:r>
                      <a:endParaRPr lang="zh-CN" altLang="en-US" sz="1600" dirty="0"/>
                    </a:p>
                  </a:txBody>
                  <a:tcPr/>
                </a:tc>
              </a:tr>
              <a:tr h="260257">
                <a:tc rowSpan="7"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/>
                        <a:t>node</a:t>
                      </a:r>
                      <a:endParaRPr lang="zh-CN" altLang="en-US" sz="1600" dirty="0"/>
                    </a:p>
                  </a:txBody>
                  <a:tcPr anchor="ctr"/>
                </a:tc>
                <a:tc rowSpan="7">
                  <a:txBody>
                    <a:bodyPr/>
                    <a:lstStyle/>
                    <a:p>
                      <a:r>
                        <a:rPr lang="en-US" altLang="zh-CN" sz="1600" dirty="0" smtClean="0"/>
                        <a:t>A document,</a:t>
                      </a:r>
                      <a:r>
                        <a:rPr lang="en-US" altLang="zh-CN" sz="1600" baseline="0" dirty="0" smtClean="0"/>
                        <a:t> a topic, a keyword, </a:t>
                      </a:r>
                      <a:r>
                        <a:rPr lang="en-US" altLang="zh-CN" sz="1600" baseline="0" dirty="0" err="1" smtClean="0"/>
                        <a:t>etc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/>
                        <a:t>hue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/>
                        <a:t>Category</a:t>
                      </a:r>
                    </a:p>
                    <a:p>
                      <a:pPr algn="ctr"/>
                      <a:r>
                        <a:rPr lang="en-US" altLang="zh-CN" sz="1600" dirty="0" smtClean="0"/>
                        <a:t>Sentiment</a:t>
                      </a:r>
                      <a:endParaRPr lang="zh-CN" altLang="en-US" sz="1600" dirty="0"/>
                    </a:p>
                  </a:txBody>
                  <a:tcPr anchor="ctr"/>
                </a:tc>
              </a:tr>
              <a:tr h="260257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/>
                        <a:t>shape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 smtClean="0"/>
                        <a:t>Category</a:t>
                      </a:r>
                      <a:endParaRPr lang="zh-CN" altLang="en-US" sz="1600" dirty="0" smtClean="0"/>
                    </a:p>
                  </a:txBody>
                  <a:tcPr anchor="ctr"/>
                </a:tc>
              </a:tr>
              <a:tr h="260257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/>
                        <a:t>Luminance</a:t>
                      </a:r>
                    </a:p>
                    <a:p>
                      <a:pPr algn="ctr"/>
                      <a:r>
                        <a:rPr lang="en-US" altLang="zh-CN" sz="1600" dirty="0" smtClean="0"/>
                        <a:t>/saturation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/>
                        <a:t>Ordered attribute</a:t>
                      </a:r>
                      <a:endParaRPr lang="zh-CN" altLang="en-US" sz="1600" dirty="0"/>
                    </a:p>
                  </a:txBody>
                  <a:tcPr/>
                </a:tc>
              </a:tr>
              <a:tr h="260257">
                <a:tc vMerge="1"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 sz="1100" dirty="0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/>
                        <a:t>Position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dirty="0" smtClean="0"/>
                        <a:t>X-Y:</a:t>
                      </a:r>
                      <a:endParaRPr lang="zh-CN" altLang="en-US" sz="1600" dirty="0"/>
                    </a:p>
                  </a:txBody>
                  <a:tcPr/>
                </a:tc>
              </a:tr>
              <a:tr h="260257">
                <a:tc vMerge="1"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 sz="11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dirty="0" smtClean="0"/>
                        <a:t>R-Θ:</a:t>
                      </a:r>
                      <a:endParaRPr lang="zh-CN" altLang="en-US" sz="1600" dirty="0"/>
                    </a:p>
                  </a:txBody>
                  <a:tcPr/>
                </a:tc>
              </a:tr>
              <a:tr h="260257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smtClean="0"/>
                        <a:t>Others:</a:t>
                      </a:r>
                      <a:endParaRPr lang="zh-CN" altLang="en-US" sz="1600" dirty="0"/>
                    </a:p>
                  </a:txBody>
                  <a:tcPr/>
                </a:tc>
              </a:tr>
              <a:tr h="260257">
                <a:tc vMerge="1"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/>
                        <a:t>size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dirty="0" smtClean="0"/>
                        <a:t>Frequency</a:t>
                      </a:r>
                      <a:r>
                        <a:rPr lang="en-US" altLang="zh-CN" sz="1600" baseline="0" dirty="0" smtClean="0"/>
                        <a:t> of a topic, volume of a file, importance of a user, </a:t>
                      </a:r>
                      <a:r>
                        <a:rPr lang="en-US" altLang="zh-CN" sz="1600" baseline="0" dirty="0" err="1" smtClean="0"/>
                        <a:t>etc</a:t>
                      </a:r>
                      <a:endParaRPr lang="zh-CN" altLang="en-US" sz="16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3227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838200" y="1241714"/>
            <a:ext cx="7550727" cy="831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Analysis target: Text Vis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aphicFrame>
        <p:nvGraphicFramePr>
          <p:cNvPr id="6" name="内容占位符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06627884"/>
              </p:ext>
            </p:extLst>
          </p:nvPr>
        </p:nvGraphicFramePr>
        <p:xfrm>
          <a:off x="654039" y="1447731"/>
          <a:ext cx="10331824" cy="1676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82956"/>
                <a:gridCol w="2582956"/>
                <a:gridCol w="2582956"/>
                <a:gridCol w="2582956"/>
              </a:tblGrid>
              <a:tr h="260257">
                <a:tc>
                  <a:txBody>
                    <a:bodyPr/>
                    <a:lstStyle/>
                    <a:p>
                      <a:r>
                        <a:rPr lang="en-US" altLang="zh-CN" sz="1600" b="1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mark</a:t>
                      </a:r>
                      <a:endParaRPr lang="zh-CN" altLang="en-US" sz="16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b="1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form</a:t>
                      </a:r>
                      <a:endParaRPr lang="zh-CN" altLang="en-US" sz="16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b="1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channel</a:t>
                      </a:r>
                      <a:endParaRPr lang="zh-CN" altLang="en-US" sz="16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b="1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encode</a:t>
                      </a:r>
                      <a:endParaRPr lang="zh-CN" altLang="en-US" sz="16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260257">
                <a:tc>
                  <a:txBody>
                    <a:bodyPr/>
                    <a:lstStyle/>
                    <a:p>
                      <a:r>
                        <a:rPr lang="en-US" altLang="zh-CN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keyword</a:t>
                      </a:r>
                      <a:endParaRPr lang="zh-CN" altLang="en-US" sz="1600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r>
                        <a:rPr lang="en-US" altLang="zh-CN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Word cloud,</a:t>
                      </a:r>
                    </a:p>
                    <a:p>
                      <a:r>
                        <a:rPr lang="en-US" altLang="zh-CN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Sentence tree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color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600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260257">
                <a:tc>
                  <a:txBody>
                    <a:bodyPr/>
                    <a:lstStyle/>
                    <a:p>
                      <a:endParaRPr lang="zh-CN" altLang="en-US" sz="1600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 sz="1600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600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260257">
                <a:tc>
                  <a:txBody>
                    <a:bodyPr/>
                    <a:lstStyle/>
                    <a:p>
                      <a:endParaRPr lang="zh-CN" altLang="en-US" sz="1600" kern="1200" baseline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 sz="1600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position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600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260257">
                <a:tc>
                  <a:txBody>
                    <a:bodyPr/>
                    <a:lstStyle/>
                    <a:p>
                      <a:endParaRPr lang="zh-CN" altLang="en-US" sz="1600" kern="1200" baseline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 sz="1600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600" kern="1200" baseline="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600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17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50203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838200" y="1241714"/>
            <a:ext cx="7550727" cy="831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Analysis target: Text Vis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aphicFrame>
        <p:nvGraphicFramePr>
          <p:cNvPr id="6" name="内容占位符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57916731"/>
              </p:ext>
            </p:extLst>
          </p:nvPr>
        </p:nvGraphicFramePr>
        <p:xfrm>
          <a:off x="654039" y="1447731"/>
          <a:ext cx="10331825" cy="3931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66365"/>
                <a:gridCol w="2066365"/>
                <a:gridCol w="2066365"/>
                <a:gridCol w="2066365"/>
                <a:gridCol w="2066365"/>
              </a:tblGrid>
              <a:tr h="260257">
                <a:tc>
                  <a:txBody>
                    <a:bodyPr/>
                    <a:lstStyle/>
                    <a:p>
                      <a:r>
                        <a:rPr lang="en-US" altLang="zh-CN" sz="1600" b="1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mark</a:t>
                      </a:r>
                      <a:endParaRPr lang="zh-CN" altLang="en-US" sz="16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b="1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encode</a:t>
                      </a:r>
                      <a:endParaRPr lang="zh-CN" altLang="en-US" sz="16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altLang="zh-CN" sz="1600" b="1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channel</a:t>
                      </a:r>
                      <a:endParaRPr lang="zh-CN" altLang="en-US" sz="16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sz="16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b="1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encode</a:t>
                      </a:r>
                      <a:endParaRPr lang="zh-CN" altLang="en-US" sz="16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260257">
                <a:tc rowSpan="10">
                  <a:txBody>
                    <a:bodyPr/>
                    <a:lstStyle/>
                    <a:p>
                      <a:r>
                        <a:rPr lang="en-US" altLang="zh-CN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line</a:t>
                      </a:r>
                      <a:endParaRPr lang="zh-CN" altLang="en-US" sz="1600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rowSpan="7">
                  <a:txBody>
                    <a:bodyPr/>
                    <a:lstStyle/>
                    <a:p>
                      <a:endParaRPr lang="zh-CN" altLang="en-US" sz="1600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altLang="zh-CN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color</a:t>
                      </a:r>
                      <a:endParaRPr lang="zh-CN" altLang="en-US" sz="1600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sz="1600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600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260257">
                <a:tc vMerge="1">
                  <a:txBody>
                    <a:bodyPr/>
                    <a:lstStyle/>
                    <a:p>
                      <a:endParaRPr lang="zh-CN" altLang="en-US" sz="1600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 sz="1600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altLang="zh-CN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Dotted/dashed/solid</a:t>
                      </a:r>
                      <a:endParaRPr lang="zh-CN" altLang="en-US" sz="1600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sz="1600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600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260257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altLang="zh-CN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Dotted intensity</a:t>
                      </a:r>
                      <a:endParaRPr lang="zh-CN" altLang="en-US" sz="1600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600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260257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altLang="zh-CN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width</a:t>
                      </a:r>
                      <a:endParaRPr lang="zh-CN" altLang="en-US" sz="1600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600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260257">
                <a:tc vMerge="1">
                  <a:txBody>
                    <a:bodyPr/>
                    <a:lstStyle/>
                    <a:p>
                      <a:endParaRPr lang="zh-CN" altLang="en-US" sz="1600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 sz="1600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r>
                        <a:rPr lang="en-US" altLang="zh-CN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Straight line</a:t>
                      </a:r>
                      <a:endParaRPr lang="zh-CN" altLang="en-US" sz="1600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Source/target</a:t>
                      </a:r>
                      <a:endParaRPr lang="zh-CN" altLang="en-US" sz="1600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600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260257">
                <a:tc vMerge="1">
                  <a:txBody>
                    <a:bodyPr/>
                    <a:lstStyle/>
                    <a:p>
                      <a:endParaRPr lang="zh-CN" altLang="en-US" sz="1600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600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600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304800">
                <a:tc vMerge="1">
                  <a:txBody>
                    <a:bodyPr/>
                    <a:lstStyle/>
                    <a:p>
                      <a:endParaRPr lang="zh-CN" altLang="en-US" sz="1600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600" kern="1200" baseline="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600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32004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Transition line</a:t>
                      </a:r>
                      <a:endParaRPr lang="zh-CN" altLang="en-US" sz="1600" kern="1200" baseline="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dirty="0" smtClean="0"/>
                        <a:t>Y-position/layer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600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32004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600" kern="1200" baseline="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dirty="0" smtClean="0"/>
                        <a:t>Transition</a:t>
                      </a:r>
                      <a:r>
                        <a:rPr lang="en-US" altLang="zh-CN" sz="1600" baseline="0" dirty="0" smtClean="0"/>
                        <a:t> begin/end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600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260257">
                <a:tc vMerge="1">
                  <a:txBody>
                    <a:bodyPr/>
                    <a:lstStyle/>
                    <a:p>
                      <a:endParaRPr lang="zh-CN" altLang="en-US" sz="1600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600" kern="1200" baseline="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Curve</a:t>
                      </a:r>
                      <a:endParaRPr lang="zh-CN" altLang="en-US" sz="1600" kern="1200" baseline="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Path (curve 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600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16705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838200" y="1241714"/>
            <a:ext cx="7550727" cy="831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Analysis target: Text Vis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aphicFrame>
        <p:nvGraphicFramePr>
          <p:cNvPr id="6" name="内容占位符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83842048"/>
              </p:ext>
            </p:extLst>
          </p:nvPr>
        </p:nvGraphicFramePr>
        <p:xfrm>
          <a:off x="654039" y="1447731"/>
          <a:ext cx="10331825" cy="1676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66365"/>
                <a:gridCol w="2066365"/>
                <a:gridCol w="2066365"/>
                <a:gridCol w="2066365"/>
                <a:gridCol w="2066365"/>
              </a:tblGrid>
              <a:tr h="260257">
                <a:tc>
                  <a:txBody>
                    <a:bodyPr/>
                    <a:lstStyle/>
                    <a:p>
                      <a:r>
                        <a:rPr lang="en-US" altLang="zh-CN" sz="1600" b="1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mark</a:t>
                      </a:r>
                      <a:endParaRPr lang="zh-CN" altLang="en-US" sz="16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b="1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encode</a:t>
                      </a:r>
                      <a:endParaRPr lang="zh-CN" altLang="en-US" sz="16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b="1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form</a:t>
                      </a:r>
                      <a:endParaRPr lang="zh-CN" altLang="en-US" sz="16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b="1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channel</a:t>
                      </a:r>
                      <a:endParaRPr lang="zh-CN" altLang="en-US" sz="16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b="1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encode</a:t>
                      </a:r>
                      <a:endParaRPr lang="zh-CN" altLang="en-US" sz="16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260257">
                <a:tc>
                  <a:txBody>
                    <a:bodyPr/>
                    <a:lstStyle/>
                    <a:p>
                      <a:r>
                        <a:rPr lang="en-US" altLang="zh-CN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area</a:t>
                      </a:r>
                      <a:endParaRPr lang="zh-CN" altLang="en-US" sz="1600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600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Theme river</a:t>
                      </a:r>
                      <a:endParaRPr lang="zh-CN" altLang="en-US" sz="1600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600" kern="1200" baseline="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600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260257">
                <a:tc>
                  <a:txBody>
                    <a:bodyPr/>
                    <a:lstStyle/>
                    <a:p>
                      <a:endParaRPr lang="zh-CN" altLang="en-US" sz="1600" kern="1200" baseline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600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Radar chart</a:t>
                      </a:r>
                      <a:endParaRPr lang="zh-CN" altLang="en-US" sz="1600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600" kern="1200" baseline="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600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260257">
                <a:tc>
                  <a:txBody>
                    <a:bodyPr/>
                    <a:lstStyle/>
                    <a:p>
                      <a:endParaRPr lang="zh-CN" altLang="en-US" sz="1600" kern="1200" baseline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600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600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600" kern="1200" baseline="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600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260257">
                <a:tc>
                  <a:txBody>
                    <a:bodyPr/>
                    <a:lstStyle/>
                    <a:p>
                      <a:endParaRPr lang="zh-CN" altLang="en-US" sz="1600" kern="1200" baseline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600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600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600" kern="1200" baseline="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600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19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91028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Motivation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07475" y="1340711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CN" sz="3200" dirty="0" smtClean="0"/>
              <a:t>Advanced visualization technology</a:t>
            </a:r>
            <a:endParaRPr kumimoji="1" lang="zh-CN" altLang="en-US" sz="3200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79875" y="5871436"/>
            <a:ext cx="2743200" cy="365125"/>
          </a:xfrm>
        </p:spPr>
        <p:txBody>
          <a:bodyPr/>
          <a:lstStyle/>
          <a:p>
            <a:fld id="{1545DBC7-0E7E-5249-BF19-8815E0EED612}" type="slidenum">
              <a:rPr kumimoji="1" lang="zh-CN" altLang="en-US" smtClean="0"/>
              <a:t>2</a:t>
            </a:fld>
            <a:endParaRPr kumimoji="1"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907475" y="1839473"/>
            <a:ext cx="6211782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Data with high dimension</a:t>
            </a:r>
          </a:p>
          <a:p>
            <a:pPr marL="457200" indent="-457200">
              <a:buFont typeface="Arial" charset="0"/>
              <a:buChar char="•"/>
            </a:pPr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Large datasets</a:t>
            </a:r>
          </a:p>
          <a:p>
            <a:pPr marL="457200" indent="-457200">
              <a:buFont typeface="Arial" charset="0"/>
              <a:buChar char="•"/>
            </a:pPr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Identify trends, similarities</a:t>
            </a:r>
            <a:endParaRPr kumimoji="1" lang="en-US" altLang="zh-CN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9009" y="3224468"/>
            <a:ext cx="9464386" cy="3069531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838200" y="1260764"/>
            <a:ext cx="7550727" cy="831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64828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手杖形箭头 37"/>
          <p:cNvSpPr/>
          <p:nvPr/>
        </p:nvSpPr>
        <p:spPr>
          <a:xfrm flipV="1">
            <a:off x="5322063" y="5209893"/>
            <a:ext cx="3303563" cy="386613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78188"/>
            <a:ext cx="10515600" cy="1325563"/>
          </a:xfrm>
        </p:spPr>
        <p:txBody>
          <a:bodyPr/>
          <a:lstStyle/>
          <a:p>
            <a:r>
              <a:rPr kumimoji="1" lang="en-US" altLang="zh-CN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Narrative Structure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20</a:t>
            </a:fld>
            <a:endParaRPr kumimoji="1"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38200" y="1260764"/>
            <a:ext cx="7550727" cy="831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838200" y="3109119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2020259" y="3100157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3202318" y="3082226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4384377" y="3118087"/>
            <a:ext cx="914400" cy="9144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5566436" y="3127055"/>
            <a:ext cx="914400" cy="9144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6748495" y="3127054"/>
            <a:ext cx="914400" cy="9144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7930554" y="3100161"/>
            <a:ext cx="914400" cy="9144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9112614" y="3100161"/>
            <a:ext cx="914400" cy="9144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7" name="直线箭头连接符 16"/>
          <p:cNvCxnSpPr/>
          <p:nvPr/>
        </p:nvCxnSpPr>
        <p:spPr>
          <a:xfrm>
            <a:off x="1531925" y="4475991"/>
            <a:ext cx="9212266" cy="17500"/>
          </a:xfrm>
          <a:prstGeom prst="straightConnector1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3099368" y="3997832"/>
            <a:ext cx="9781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/>
              <a:t>m</a:t>
            </a:r>
            <a:r>
              <a:rPr kumimoji="1" lang="en-US" altLang="zh-CN" smtClean="0"/>
              <a:t>ark A</a:t>
            </a:r>
            <a:endParaRPr kumimoji="1" lang="zh-CN" altLang="en-US" dirty="0"/>
          </a:p>
        </p:txBody>
      </p:sp>
      <p:sp>
        <p:nvSpPr>
          <p:cNvPr id="23" name="文本框 22"/>
          <p:cNvSpPr txBox="1"/>
          <p:nvPr/>
        </p:nvSpPr>
        <p:spPr>
          <a:xfrm>
            <a:off x="4345180" y="3997832"/>
            <a:ext cx="1217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mtClean="0"/>
              <a:t>mark B</a:t>
            </a:r>
            <a:endParaRPr kumimoji="1" lang="zh-CN" altLang="en-US" dirty="0"/>
          </a:p>
        </p:txBody>
      </p:sp>
      <p:sp>
        <p:nvSpPr>
          <p:cNvPr id="24" name="矩形 23"/>
          <p:cNvSpPr/>
          <p:nvPr/>
        </p:nvSpPr>
        <p:spPr>
          <a:xfrm>
            <a:off x="10286991" y="3109129"/>
            <a:ext cx="914400" cy="9144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6558043" y="2471587"/>
            <a:ext cx="13210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Channel</a:t>
            </a:r>
          </a:p>
          <a:p>
            <a:pPr algn="ctr"/>
            <a:r>
              <a:rPr kumimoji="1" lang="en-US" altLang="zh-CN" dirty="0" smtClean="0"/>
              <a:t> </a:t>
            </a:r>
            <a:r>
              <a:rPr kumimoji="1" lang="en-US" altLang="zh-CN" dirty="0" smtClean="0"/>
              <a:t>X3</a:t>
            </a:r>
            <a:endParaRPr kumimoji="1" lang="zh-CN" altLang="en-US" dirty="0"/>
          </a:p>
        </p:txBody>
      </p:sp>
      <p:sp>
        <p:nvSpPr>
          <p:cNvPr id="29" name="文本框 28"/>
          <p:cNvSpPr txBox="1"/>
          <p:nvPr/>
        </p:nvSpPr>
        <p:spPr>
          <a:xfrm>
            <a:off x="7822065" y="2462788"/>
            <a:ext cx="13210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Channel</a:t>
            </a:r>
          </a:p>
          <a:p>
            <a:pPr algn="ctr"/>
            <a:r>
              <a:rPr kumimoji="1" lang="en-US" altLang="zh-CN" dirty="0" smtClean="0"/>
              <a:t>X3+ Y3</a:t>
            </a:r>
            <a:endParaRPr kumimoji="1" lang="zh-CN" altLang="en-US" dirty="0"/>
          </a:p>
        </p:txBody>
      </p:sp>
      <p:sp>
        <p:nvSpPr>
          <p:cNvPr id="31" name="文本框 30"/>
          <p:cNvSpPr txBox="1"/>
          <p:nvPr/>
        </p:nvSpPr>
        <p:spPr>
          <a:xfrm>
            <a:off x="6710441" y="4493491"/>
            <a:ext cx="24064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mtClean="0"/>
              <a:t>Narrative sequence</a:t>
            </a:r>
            <a:endParaRPr kumimoji="1" lang="zh-CN" altLang="en-US" dirty="0"/>
          </a:p>
        </p:txBody>
      </p:sp>
      <p:sp>
        <p:nvSpPr>
          <p:cNvPr id="39" name="文本框 38"/>
          <p:cNvSpPr txBox="1"/>
          <p:nvPr/>
        </p:nvSpPr>
        <p:spPr>
          <a:xfrm>
            <a:off x="5462628" y="5578338"/>
            <a:ext cx="290800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chemeClr val="accent1">
                    <a:lumMod val="50000"/>
                  </a:schemeClr>
                </a:solidFill>
              </a:rPr>
              <a:t>Attention </a:t>
            </a:r>
            <a:r>
              <a:rPr kumimoji="1" lang="en-US" altLang="zh-CN" dirty="0" smtClean="0">
                <a:solidFill>
                  <a:schemeClr val="accent1">
                    <a:lumMod val="50000"/>
                  </a:schemeClr>
                </a:solidFill>
              </a:rPr>
              <a:t>guidance</a:t>
            </a:r>
          </a:p>
          <a:p>
            <a:r>
              <a:rPr kumimoji="1" lang="en-US" altLang="zh-CN" sz="1600" dirty="0" smtClean="0">
                <a:solidFill>
                  <a:schemeClr val="accent1">
                    <a:lumMod val="50000"/>
                  </a:schemeClr>
                </a:solidFill>
              </a:rPr>
              <a:t>(one visual atomic to another atomic, one visual unit to another unit)</a:t>
            </a:r>
            <a:endParaRPr kumimoji="1" lang="zh-CN" altLang="en-US" sz="16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0" name="手杖形箭头 39"/>
          <p:cNvSpPr/>
          <p:nvPr/>
        </p:nvSpPr>
        <p:spPr>
          <a:xfrm>
            <a:off x="6916630" y="2148042"/>
            <a:ext cx="1594436" cy="356263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6695077" y="1540162"/>
            <a:ext cx="2662908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solidFill>
                  <a:schemeClr val="accent1">
                    <a:lumMod val="50000"/>
                  </a:schemeClr>
                </a:solidFill>
              </a:rPr>
              <a:t>Animated </a:t>
            </a:r>
            <a:r>
              <a:rPr kumimoji="1" lang="en-US" altLang="zh-CN" dirty="0" smtClean="0">
                <a:solidFill>
                  <a:schemeClr val="accent1">
                    <a:lumMod val="50000"/>
                  </a:schemeClr>
                </a:solidFill>
              </a:rPr>
              <a:t>transition</a:t>
            </a:r>
          </a:p>
          <a:p>
            <a:r>
              <a:rPr kumimoji="1" lang="en-US" altLang="zh-CN" sz="1600" dirty="0" smtClean="0">
                <a:solidFill>
                  <a:schemeClr val="accent1">
                    <a:lumMod val="50000"/>
                  </a:schemeClr>
                </a:solidFill>
              </a:rPr>
              <a:t>(add one more channel)</a:t>
            </a:r>
            <a:endParaRPr kumimoji="1" lang="zh-CN" altLang="en-US" sz="16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1752600" y="5120249"/>
            <a:ext cx="2165224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chemeClr val="accent2">
                    <a:lumMod val="50000"/>
                  </a:schemeClr>
                </a:solidFill>
              </a:rPr>
              <a:t>A visual unit </a:t>
            </a:r>
          </a:p>
          <a:p>
            <a:r>
              <a:rPr kumimoji="1" lang="en-US" altLang="zh-CN" dirty="0" smtClean="0">
                <a:solidFill>
                  <a:schemeClr val="accent2">
                    <a:lumMod val="50000"/>
                  </a:schemeClr>
                </a:solidFill>
              </a:rPr>
              <a:t>(e.g. word cloud)</a:t>
            </a:r>
            <a:endParaRPr kumimoji="1" lang="zh-CN" altLang="en-US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1988382" y="3997832"/>
            <a:ext cx="9781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/>
              <a:t>m</a:t>
            </a:r>
            <a:r>
              <a:rPr kumimoji="1" lang="en-US" altLang="zh-CN" smtClean="0"/>
              <a:t>ark A</a:t>
            </a:r>
            <a:endParaRPr kumimoji="1" lang="zh-CN" altLang="en-US" dirty="0"/>
          </a:p>
        </p:txBody>
      </p:sp>
      <p:sp>
        <p:nvSpPr>
          <p:cNvPr id="34" name="文本框 33"/>
          <p:cNvSpPr txBox="1"/>
          <p:nvPr/>
        </p:nvSpPr>
        <p:spPr>
          <a:xfrm>
            <a:off x="774447" y="3997832"/>
            <a:ext cx="9781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/>
              <a:t>m</a:t>
            </a:r>
            <a:r>
              <a:rPr kumimoji="1" lang="en-US" altLang="zh-CN" smtClean="0"/>
              <a:t>ark A</a:t>
            </a:r>
            <a:endParaRPr kumimoji="1" lang="zh-CN" altLang="en-US" dirty="0"/>
          </a:p>
        </p:txBody>
      </p:sp>
      <p:sp>
        <p:nvSpPr>
          <p:cNvPr id="35" name="文本框 34"/>
          <p:cNvSpPr txBox="1"/>
          <p:nvPr/>
        </p:nvSpPr>
        <p:spPr>
          <a:xfrm>
            <a:off x="5566436" y="3997832"/>
            <a:ext cx="1217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mtClean="0"/>
              <a:t>mark B</a:t>
            </a:r>
            <a:endParaRPr kumimoji="1" lang="zh-CN" altLang="en-US" dirty="0"/>
          </a:p>
        </p:txBody>
      </p:sp>
      <p:sp>
        <p:nvSpPr>
          <p:cNvPr id="36" name="文本框 35"/>
          <p:cNvSpPr txBox="1"/>
          <p:nvPr/>
        </p:nvSpPr>
        <p:spPr>
          <a:xfrm>
            <a:off x="6632461" y="3997832"/>
            <a:ext cx="1344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m</a:t>
            </a:r>
            <a:r>
              <a:rPr kumimoji="1" lang="en-US" altLang="zh-CN" dirty="0" smtClean="0"/>
              <a:t>ark C</a:t>
            </a:r>
            <a:endParaRPr kumimoji="1" lang="zh-CN" altLang="en-US" dirty="0"/>
          </a:p>
        </p:txBody>
      </p:sp>
      <p:sp>
        <p:nvSpPr>
          <p:cNvPr id="37" name="文本框 36"/>
          <p:cNvSpPr txBox="1"/>
          <p:nvPr/>
        </p:nvSpPr>
        <p:spPr>
          <a:xfrm>
            <a:off x="7930554" y="3997832"/>
            <a:ext cx="1344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m</a:t>
            </a:r>
            <a:r>
              <a:rPr kumimoji="1" lang="en-US" altLang="zh-CN" dirty="0" smtClean="0"/>
              <a:t>ark C</a:t>
            </a:r>
            <a:endParaRPr kumimoji="1" lang="zh-CN" altLang="en-US" dirty="0"/>
          </a:p>
        </p:txBody>
      </p:sp>
      <p:sp>
        <p:nvSpPr>
          <p:cNvPr id="42" name="文本框 41"/>
          <p:cNvSpPr txBox="1"/>
          <p:nvPr/>
        </p:nvSpPr>
        <p:spPr>
          <a:xfrm>
            <a:off x="9104932" y="3997832"/>
            <a:ext cx="1344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m</a:t>
            </a:r>
            <a:r>
              <a:rPr kumimoji="1" lang="en-US" altLang="zh-CN" dirty="0" smtClean="0"/>
              <a:t>ark C</a:t>
            </a:r>
            <a:endParaRPr kumimoji="1" lang="zh-CN" altLang="en-US" dirty="0"/>
          </a:p>
        </p:txBody>
      </p:sp>
      <p:sp>
        <p:nvSpPr>
          <p:cNvPr id="43" name="文本框 42"/>
          <p:cNvSpPr txBox="1"/>
          <p:nvPr/>
        </p:nvSpPr>
        <p:spPr>
          <a:xfrm>
            <a:off x="10286991" y="3997832"/>
            <a:ext cx="1344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m</a:t>
            </a:r>
            <a:r>
              <a:rPr kumimoji="1" lang="en-US" altLang="zh-CN" dirty="0" smtClean="0"/>
              <a:t>ark C</a:t>
            </a:r>
            <a:endParaRPr kumimoji="1" lang="zh-CN" altLang="en-US" dirty="0"/>
          </a:p>
        </p:txBody>
      </p:sp>
      <p:sp>
        <p:nvSpPr>
          <p:cNvPr id="46" name="文本框 45"/>
          <p:cNvSpPr txBox="1"/>
          <p:nvPr/>
        </p:nvSpPr>
        <p:spPr>
          <a:xfrm>
            <a:off x="611605" y="2415003"/>
            <a:ext cx="13210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Channel</a:t>
            </a:r>
          </a:p>
          <a:p>
            <a:pPr algn="ctr"/>
            <a:r>
              <a:rPr kumimoji="1" lang="en-US" altLang="zh-CN" dirty="0" smtClean="0"/>
              <a:t> </a:t>
            </a:r>
            <a:r>
              <a:rPr kumimoji="1" lang="en-US" altLang="zh-CN" dirty="0" smtClean="0"/>
              <a:t>X1</a:t>
            </a:r>
            <a:endParaRPr kumimoji="1" lang="zh-CN" altLang="en-US" dirty="0"/>
          </a:p>
        </p:txBody>
      </p:sp>
      <p:sp>
        <p:nvSpPr>
          <p:cNvPr id="47" name="文本框 46"/>
          <p:cNvSpPr txBox="1"/>
          <p:nvPr/>
        </p:nvSpPr>
        <p:spPr>
          <a:xfrm>
            <a:off x="1875627" y="2406204"/>
            <a:ext cx="13210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Channel</a:t>
            </a:r>
          </a:p>
          <a:p>
            <a:pPr algn="ctr"/>
            <a:r>
              <a:rPr kumimoji="1" lang="en-US" altLang="zh-CN" dirty="0" smtClean="0"/>
              <a:t>X1+ Y1</a:t>
            </a:r>
            <a:endParaRPr kumimoji="1" lang="zh-CN" altLang="en-US" dirty="0"/>
          </a:p>
        </p:txBody>
      </p:sp>
      <p:sp>
        <p:nvSpPr>
          <p:cNvPr id="48" name="文本框 47"/>
          <p:cNvSpPr txBox="1"/>
          <p:nvPr/>
        </p:nvSpPr>
        <p:spPr>
          <a:xfrm>
            <a:off x="3037024" y="2416712"/>
            <a:ext cx="13210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Channel</a:t>
            </a:r>
          </a:p>
          <a:p>
            <a:pPr algn="ctr"/>
            <a:r>
              <a:rPr kumimoji="1" lang="en-US" altLang="zh-CN" dirty="0" smtClean="0"/>
              <a:t>X1+ Y1+Z1</a:t>
            </a:r>
            <a:endParaRPr kumimoji="1"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472966" y="2186493"/>
            <a:ext cx="3885070" cy="2180671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9" name="文本框 48"/>
          <p:cNvSpPr txBox="1"/>
          <p:nvPr/>
        </p:nvSpPr>
        <p:spPr>
          <a:xfrm>
            <a:off x="467232" y="1540162"/>
            <a:ext cx="3800044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chemeClr val="accent2">
                    <a:lumMod val="50000"/>
                  </a:schemeClr>
                </a:solidFill>
              </a:rPr>
              <a:t>A visual </a:t>
            </a:r>
            <a:r>
              <a:rPr kumimoji="1" lang="en-US" altLang="zh-CN" dirty="0" smtClean="0">
                <a:solidFill>
                  <a:schemeClr val="accent2">
                    <a:lumMod val="50000"/>
                  </a:schemeClr>
                </a:solidFill>
              </a:rPr>
              <a:t>atomic</a:t>
            </a:r>
            <a:r>
              <a:rPr kumimoji="1" lang="en-US" altLang="zh-CN" dirty="0" smtClean="0">
                <a:solidFill>
                  <a:schemeClr val="accent2">
                    <a:lumMod val="50000"/>
                  </a:schemeClr>
                </a:solidFill>
              </a:rPr>
              <a:t> (</a:t>
            </a:r>
            <a:r>
              <a:rPr kumimoji="1" lang="en-US" altLang="zh-CN" dirty="0" smtClean="0">
                <a:solidFill>
                  <a:schemeClr val="accent2">
                    <a:lumMod val="50000"/>
                  </a:schemeClr>
                </a:solidFill>
              </a:rPr>
              <a:t>e.g. </a:t>
            </a:r>
            <a:r>
              <a:rPr kumimoji="1" lang="en-US" altLang="zh-CN" dirty="0" smtClean="0">
                <a:solidFill>
                  <a:schemeClr val="accent2">
                    <a:lumMod val="50000"/>
                  </a:schemeClr>
                </a:solidFill>
              </a:rPr>
              <a:t>a node with encoded color and shape</a:t>
            </a:r>
            <a:r>
              <a:rPr kumimoji="1" lang="en-US" altLang="zh-CN" dirty="0" smtClean="0">
                <a:solidFill>
                  <a:schemeClr val="accent2">
                    <a:lumMod val="50000"/>
                  </a:schemeClr>
                </a:solidFill>
              </a:rPr>
              <a:t>)</a:t>
            </a:r>
            <a:endParaRPr kumimoji="1" lang="zh-CN" altLang="en-US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625365" y="2338893"/>
            <a:ext cx="5932677" cy="2762173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7880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Animated</a:t>
            </a:r>
            <a:r>
              <a:rPr kumimoji="1" lang="en-US" altLang="zh-CN" dirty="0" smtClean="0"/>
              <a:t> </a:t>
            </a:r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transition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21</a:t>
            </a:fld>
            <a:endParaRPr kumimoji="1"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38200" y="1260764"/>
            <a:ext cx="7550727" cy="831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43891"/>
            <a:ext cx="5881968" cy="3291966"/>
          </a:xfrm>
          <a:prstGeom prst="rect">
            <a:avLst/>
          </a:prstGeom>
        </p:spPr>
      </p:pic>
      <p:sp>
        <p:nvSpPr>
          <p:cNvPr id="11" name="内容占位符 2"/>
          <p:cNvSpPr>
            <a:spLocks noGrp="1"/>
          </p:cNvSpPr>
          <p:nvPr>
            <p:ph idx="1"/>
          </p:nvPr>
        </p:nvSpPr>
        <p:spPr>
          <a:xfrm>
            <a:off x="6720168" y="1690688"/>
            <a:ext cx="3947832" cy="26661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CN" dirty="0" smtClean="0"/>
              <a:t>mark: </a:t>
            </a:r>
          </a:p>
          <a:p>
            <a:pPr marL="0" indent="0">
              <a:buNone/>
            </a:pPr>
            <a:r>
              <a:rPr kumimoji="1" lang="en-US" altLang="zh-CN" dirty="0"/>
              <a:t> </a:t>
            </a:r>
            <a:r>
              <a:rPr kumimoji="1" lang="en-US" altLang="zh-CN" dirty="0" smtClean="0"/>
              <a:t>  </a:t>
            </a:r>
            <a:r>
              <a:rPr kumimoji="1" lang="en-US" altLang="zh-CN" dirty="0" smtClean="0">
                <a:solidFill>
                  <a:schemeClr val="bg1">
                    <a:lumMod val="50000"/>
                  </a:schemeClr>
                </a:solidFill>
              </a:rPr>
              <a:t>line</a:t>
            </a:r>
            <a:endParaRPr kumimoji="1" lang="en-US" altLang="zh-CN" dirty="0" smtClean="0"/>
          </a:p>
          <a:p>
            <a:pPr marL="0" indent="0">
              <a:buNone/>
            </a:pPr>
            <a:r>
              <a:rPr kumimoji="1" lang="en-US" altLang="zh-CN" dirty="0" smtClean="0"/>
              <a:t>channel: </a:t>
            </a:r>
          </a:p>
          <a:p>
            <a:pPr marL="0" indent="0">
              <a:buNone/>
            </a:pPr>
            <a:r>
              <a:rPr kumimoji="1" lang="en-US" altLang="zh-CN" dirty="0"/>
              <a:t> </a:t>
            </a:r>
            <a:r>
              <a:rPr kumimoji="1" lang="en-US" altLang="zh-CN" dirty="0" smtClean="0"/>
              <a:t>  </a:t>
            </a:r>
            <a:r>
              <a:rPr kumimoji="1" lang="en-US" altLang="zh-CN" dirty="0">
                <a:solidFill>
                  <a:schemeClr val="bg1">
                    <a:lumMod val="50000"/>
                  </a:schemeClr>
                </a:solidFill>
              </a:rPr>
              <a:t>color, y-position, </a:t>
            </a:r>
            <a:endParaRPr kumimoji="1" lang="en-US" altLang="zh-CN" dirty="0" smtClean="0">
              <a:solidFill>
                <a:schemeClr val="bg1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kumimoji="1" lang="en-US" altLang="zh-CN" dirty="0" smtClean="0">
                <a:solidFill>
                  <a:schemeClr val="bg1">
                    <a:lumMod val="50000"/>
                  </a:schemeClr>
                </a:solidFill>
              </a:rPr>
              <a:t>   dot </a:t>
            </a:r>
            <a:r>
              <a:rPr kumimoji="1" lang="en-US" altLang="zh-CN" dirty="0">
                <a:solidFill>
                  <a:schemeClr val="bg1">
                    <a:lumMod val="50000"/>
                  </a:schemeClr>
                </a:solidFill>
              </a:rPr>
              <a:t>intensity, width, </a:t>
            </a:r>
            <a:endParaRPr kumimoji="1" lang="zh-CN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39906" y="4805247"/>
            <a:ext cx="946672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b="1" dirty="0" smtClean="0">
                <a:latin typeface="Bradley Hand" charset="0"/>
                <a:ea typeface="Bradley Hand" charset="0"/>
                <a:cs typeface="Bradley Hand" charset="0"/>
              </a:rPr>
              <a:t>Channels might disturb each other!</a:t>
            </a:r>
          </a:p>
          <a:p>
            <a:r>
              <a:rPr kumimoji="1" lang="en-US" altLang="zh-CN" sz="2400" dirty="0">
                <a:solidFill>
                  <a:schemeClr val="bg1">
                    <a:lumMod val="50000"/>
                  </a:schemeClr>
                </a:solidFill>
              </a:rPr>
              <a:t>If I use this figure to explain the encoding of color, people might also wonder the encoding of width, dot intensity, </a:t>
            </a:r>
            <a:r>
              <a:rPr kumimoji="1" lang="en-US" altLang="zh-CN" sz="2400" dirty="0" err="1">
                <a:solidFill>
                  <a:schemeClr val="bg1">
                    <a:lumMod val="50000"/>
                  </a:schemeClr>
                </a:solidFill>
              </a:rPr>
              <a:t>etc</a:t>
            </a:r>
            <a:r>
              <a:rPr kumimoji="1" lang="en-US" altLang="zh-CN" sz="2400" dirty="0">
                <a:solidFill>
                  <a:schemeClr val="bg1">
                    <a:lumMod val="50000"/>
                  </a:schemeClr>
                </a:solidFill>
              </a:rPr>
              <a:t>, and thus are less focused</a:t>
            </a:r>
          </a:p>
        </p:txBody>
      </p:sp>
    </p:spTree>
    <p:extLst>
      <p:ext uri="{BB962C8B-B14F-4D97-AF65-F5344CB8AC3E}">
        <p14:creationId xmlns:p14="http://schemas.microsoft.com/office/powerpoint/2010/main" val="276737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Animated</a:t>
            </a:r>
            <a:r>
              <a:rPr kumimoji="1" lang="en-US" altLang="zh-CN" dirty="0" smtClean="0"/>
              <a:t> </a:t>
            </a:r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transition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22</a:t>
            </a:fld>
            <a:endParaRPr kumimoji="1"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38200" y="1260764"/>
            <a:ext cx="7550727" cy="831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9" name="直线箭头连接符 8"/>
          <p:cNvCxnSpPr/>
          <p:nvPr/>
        </p:nvCxnSpPr>
        <p:spPr>
          <a:xfrm flipV="1">
            <a:off x="1792939" y="2043950"/>
            <a:ext cx="0" cy="31017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线箭头连接符 9"/>
          <p:cNvCxnSpPr/>
          <p:nvPr/>
        </p:nvCxnSpPr>
        <p:spPr>
          <a:xfrm flipV="1">
            <a:off x="1801906" y="5127812"/>
            <a:ext cx="53340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1894114" y="5145738"/>
            <a:ext cx="51467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050" dirty="0" smtClean="0"/>
              <a:t>1990</a:t>
            </a:r>
            <a:r>
              <a:rPr kumimoji="1" lang="zh-CN" altLang="en-US" sz="1050" dirty="0" smtClean="0"/>
              <a:t>            </a:t>
            </a:r>
            <a:r>
              <a:rPr kumimoji="1" lang="en-US" altLang="zh-CN" sz="1050" dirty="0" smtClean="0"/>
              <a:t>1995</a:t>
            </a:r>
            <a:r>
              <a:rPr kumimoji="1" lang="zh-CN" altLang="en-US" sz="1050" dirty="0" smtClean="0"/>
              <a:t>            </a:t>
            </a:r>
            <a:r>
              <a:rPr kumimoji="1" lang="en-US" altLang="zh-CN" sz="1050" dirty="0" smtClean="0"/>
              <a:t>2000</a:t>
            </a:r>
            <a:r>
              <a:rPr kumimoji="1" lang="zh-CN" altLang="en-US" sz="1050" dirty="0" smtClean="0"/>
              <a:t>             </a:t>
            </a:r>
            <a:r>
              <a:rPr kumimoji="1" lang="en-US" altLang="zh-CN" sz="1050" dirty="0" smtClean="0"/>
              <a:t>2005</a:t>
            </a:r>
            <a:r>
              <a:rPr kumimoji="1" lang="zh-CN" altLang="en-US" sz="1050" dirty="0" smtClean="0"/>
              <a:t>                </a:t>
            </a:r>
            <a:r>
              <a:rPr kumimoji="1" lang="en-US" altLang="zh-CN" sz="1050" dirty="0" smtClean="0"/>
              <a:t>2010</a:t>
            </a:r>
            <a:r>
              <a:rPr kumimoji="1" lang="zh-CN" altLang="en-US" sz="1050" dirty="0" smtClean="0"/>
              <a:t>                  </a:t>
            </a:r>
            <a:r>
              <a:rPr kumimoji="1" lang="en-US" altLang="zh-CN" sz="1050" dirty="0" smtClean="0"/>
              <a:t>2015</a:t>
            </a:r>
            <a:endParaRPr kumimoji="1" lang="zh-CN" altLang="en-US" sz="1050" dirty="0"/>
          </a:p>
        </p:txBody>
      </p:sp>
    </p:spTree>
    <p:extLst>
      <p:ext uri="{BB962C8B-B14F-4D97-AF65-F5344CB8AC3E}">
        <p14:creationId xmlns:p14="http://schemas.microsoft.com/office/powerpoint/2010/main" val="413468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" dur="1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0" dur="1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8" presetClass="entr" presetSubtype="9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15" dur="1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Animated</a:t>
            </a:r>
            <a:r>
              <a:rPr kumimoji="1" lang="en-US" altLang="zh-CN" dirty="0" smtClean="0"/>
              <a:t> </a:t>
            </a:r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transition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23</a:t>
            </a:fld>
            <a:endParaRPr kumimoji="1"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38200" y="1260764"/>
            <a:ext cx="7550727" cy="831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9" name="直线箭头连接符 8"/>
          <p:cNvCxnSpPr/>
          <p:nvPr/>
        </p:nvCxnSpPr>
        <p:spPr>
          <a:xfrm flipV="1">
            <a:off x="1792939" y="2043950"/>
            <a:ext cx="0" cy="31017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线箭头连接符 9"/>
          <p:cNvCxnSpPr/>
          <p:nvPr/>
        </p:nvCxnSpPr>
        <p:spPr>
          <a:xfrm flipV="1">
            <a:off x="1801906" y="5127812"/>
            <a:ext cx="53340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椭圆 6"/>
          <p:cNvSpPr/>
          <p:nvPr/>
        </p:nvSpPr>
        <p:spPr>
          <a:xfrm>
            <a:off x="2761128" y="2846765"/>
            <a:ext cx="179294" cy="17929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3089238" y="2846765"/>
            <a:ext cx="179294" cy="17929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3417348" y="2846765"/>
            <a:ext cx="179294" cy="17929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2762924" y="3164778"/>
            <a:ext cx="179294" cy="17929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3091033" y="3164778"/>
            <a:ext cx="179294" cy="17929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3419142" y="3164778"/>
            <a:ext cx="179294" cy="17929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2782645" y="3508033"/>
            <a:ext cx="179294" cy="17929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3110755" y="3508033"/>
            <a:ext cx="179294" cy="17929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3438865" y="3508033"/>
            <a:ext cx="179294" cy="17929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3747250" y="3164778"/>
            <a:ext cx="179294" cy="17929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3745458" y="2846765"/>
            <a:ext cx="179294" cy="17929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803621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Animated</a:t>
            </a:r>
            <a:r>
              <a:rPr kumimoji="1" lang="en-US" altLang="zh-CN" dirty="0" smtClean="0"/>
              <a:t> </a:t>
            </a:r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transition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24</a:t>
            </a:fld>
            <a:endParaRPr kumimoji="1"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38200" y="1260764"/>
            <a:ext cx="7550727" cy="831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9" name="直线箭头连接符 8"/>
          <p:cNvCxnSpPr/>
          <p:nvPr/>
        </p:nvCxnSpPr>
        <p:spPr>
          <a:xfrm flipV="1">
            <a:off x="1792939" y="2043950"/>
            <a:ext cx="0" cy="31017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线箭头连接符 9"/>
          <p:cNvCxnSpPr/>
          <p:nvPr/>
        </p:nvCxnSpPr>
        <p:spPr>
          <a:xfrm flipV="1">
            <a:off x="1801906" y="5127812"/>
            <a:ext cx="53340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椭圆 6"/>
          <p:cNvSpPr/>
          <p:nvPr/>
        </p:nvSpPr>
        <p:spPr>
          <a:xfrm>
            <a:off x="2761128" y="2846765"/>
            <a:ext cx="179294" cy="179294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3089238" y="2846765"/>
            <a:ext cx="179294" cy="179294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3417348" y="2846765"/>
            <a:ext cx="179294" cy="179294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2762924" y="3164778"/>
            <a:ext cx="179294" cy="17929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3091033" y="3164778"/>
            <a:ext cx="179294" cy="17929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3419142" y="3164778"/>
            <a:ext cx="179294" cy="17929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2782645" y="3508033"/>
            <a:ext cx="179294" cy="17929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3110755" y="3508033"/>
            <a:ext cx="179294" cy="17929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3438865" y="3508033"/>
            <a:ext cx="179294" cy="17929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3747250" y="3164778"/>
            <a:ext cx="179294" cy="17929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3745458" y="2846765"/>
            <a:ext cx="179294" cy="179294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628723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Animated</a:t>
            </a:r>
            <a:r>
              <a:rPr kumimoji="1" lang="en-US" altLang="zh-CN" dirty="0" smtClean="0"/>
              <a:t> </a:t>
            </a:r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transition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25</a:t>
            </a:fld>
            <a:endParaRPr kumimoji="1"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38200" y="1260764"/>
            <a:ext cx="7550727" cy="831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9" name="直线箭头连接符 8"/>
          <p:cNvCxnSpPr/>
          <p:nvPr/>
        </p:nvCxnSpPr>
        <p:spPr>
          <a:xfrm flipV="1">
            <a:off x="1792939" y="2043950"/>
            <a:ext cx="0" cy="31017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线箭头连接符 9"/>
          <p:cNvCxnSpPr/>
          <p:nvPr/>
        </p:nvCxnSpPr>
        <p:spPr>
          <a:xfrm flipV="1">
            <a:off x="1801906" y="5127812"/>
            <a:ext cx="53340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椭圆 6"/>
          <p:cNvSpPr/>
          <p:nvPr/>
        </p:nvSpPr>
        <p:spPr>
          <a:xfrm>
            <a:off x="2761128" y="2846765"/>
            <a:ext cx="179294" cy="179294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3089238" y="2846765"/>
            <a:ext cx="179294" cy="179294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3417348" y="2846765"/>
            <a:ext cx="179294" cy="179294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2762924" y="3164778"/>
            <a:ext cx="179294" cy="179294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3091033" y="3164778"/>
            <a:ext cx="179294" cy="179294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3419142" y="3164778"/>
            <a:ext cx="179294" cy="179294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2782645" y="3508033"/>
            <a:ext cx="179294" cy="17929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3110755" y="3508033"/>
            <a:ext cx="179294" cy="17929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3438865" y="3508033"/>
            <a:ext cx="179294" cy="17929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3747250" y="3164778"/>
            <a:ext cx="179294" cy="17929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3745458" y="2846765"/>
            <a:ext cx="179294" cy="179294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227134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Animated</a:t>
            </a:r>
            <a:r>
              <a:rPr kumimoji="1" lang="en-US" altLang="zh-CN" dirty="0" smtClean="0"/>
              <a:t> </a:t>
            </a:r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transition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26</a:t>
            </a:fld>
            <a:endParaRPr kumimoji="1"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38200" y="1260764"/>
            <a:ext cx="7550727" cy="831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9" name="直线箭头连接符 8"/>
          <p:cNvCxnSpPr/>
          <p:nvPr/>
        </p:nvCxnSpPr>
        <p:spPr>
          <a:xfrm flipV="1">
            <a:off x="1792939" y="2043950"/>
            <a:ext cx="0" cy="31017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线箭头连接符 9"/>
          <p:cNvCxnSpPr/>
          <p:nvPr/>
        </p:nvCxnSpPr>
        <p:spPr>
          <a:xfrm flipV="1">
            <a:off x="1801906" y="5127812"/>
            <a:ext cx="53340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椭圆 6"/>
          <p:cNvSpPr/>
          <p:nvPr/>
        </p:nvSpPr>
        <p:spPr>
          <a:xfrm>
            <a:off x="2761128" y="2846765"/>
            <a:ext cx="179294" cy="179294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3089238" y="2846765"/>
            <a:ext cx="179294" cy="179294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3417348" y="2846765"/>
            <a:ext cx="179294" cy="179294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2762924" y="3164778"/>
            <a:ext cx="179294" cy="179294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3091033" y="3164778"/>
            <a:ext cx="179294" cy="179294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3419142" y="3164778"/>
            <a:ext cx="179294" cy="179294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2782645" y="3508033"/>
            <a:ext cx="179294" cy="179294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3110755" y="3508033"/>
            <a:ext cx="179294" cy="179294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3438865" y="3508033"/>
            <a:ext cx="179294" cy="179294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3747250" y="3164778"/>
            <a:ext cx="179294" cy="179294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3745458" y="2846765"/>
            <a:ext cx="179294" cy="179294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546461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Animated</a:t>
            </a:r>
            <a:r>
              <a:rPr kumimoji="1" lang="en-US" altLang="zh-CN" dirty="0" smtClean="0"/>
              <a:t> </a:t>
            </a:r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transition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27</a:t>
            </a:fld>
            <a:endParaRPr kumimoji="1"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38200" y="1260764"/>
            <a:ext cx="7550727" cy="831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9" name="直线箭头连接符 8"/>
          <p:cNvCxnSpPr/>
          <p:nvPr/>
        </p:nvCxnSpPr>
        <p:spPr>
          <a:xfrm flipV="1">
            <a:off x="1792939" y="2043950"/>
            <a:ext cx="0" cy="31017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线箭头连接符 9"/>
          <p:cNvCxnSpPr/>
          <p:nvPr/>
        </p:nvCxnSpPr>
        <p:spPr>
          <a:xfrm flipV="1">
            <a:off x="1801906" y="5127812"/>
            <a:ext cx="53340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椭圆 6"/>
          <p:cNvSpPr/>
          <p:nvPr/>
        </p:nvSpPr>
        <p:spPr>
          <a:xfrm>
            <a:off x="2761128" y="3177399"/>
            <a:ext cx="179294" cy="179294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3089238" y="3177399"/>
            <a:ext cx="179294" cy="179294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3417348" y="3177399"/>
            <a:ext cx="179294" cy="179294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2762924" y="3177399"/>
            <a:ext cx="179294" cy="179294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2158705" y="3177399"/>
            <a:ext cx="179294" cy="179294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5857540" y="3177399"/>
            <a:ext cx="179294" cy="179294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2549564" y="3177399"/>
            <a:ext cx="179294" cy="179294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3935507" y="3177399"/>
            <a:ext cx="179294" cy="179294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4263617" y="3177399"/>
            <a:ext cx="179294" cy="179294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4787154" y="3177399"/>
            <a:ext cx="179294" cy="179294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5143950" y="3177399"/>
            <a:ext cx="179294" cy="179294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9103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Animated</a:t>
            </a:r>
            <a:r>
              <a:rPr kumimoji="1" lang="en-US" altLang="zh-CN" dirty="0" smtClean="0"/>
              <a:t> </a:t>
            </a:r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transition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28</a:t>
            </a:fld>
            <a:endParaRPr kumimoji="1"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38200" y="1260764"/>
            <a:ext cx="7550727" cy="831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9" name="直线箭头连接符 8"/>
          <p:cNvCxnSpPr/>
          <p:nvPr/>
        </p:nvCxnSpPr>
        <p:spPr>
          <a:xfrm flipV="1">
            <a:off x="1792939" y="2043950"/>
            <a:ext cx="0" cy="31017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线箭头连接符 9"/>
          <p:cNvCxnSpPr/>
          <p:nvPr/>
        </p:nvCxnSpPr>
        <p:spPr>
          <a:xfrm flipV="1">
            <a:off x="1801906" y="5127812"/>
            <a:ext cx="53340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椭圆 6"/>
          <p:cNvSpPr/>
          <p:nvPr/>
        </p:nvSpPr>
        <p:spPr>
          <a:xfrm>
            <a:off x="2761128" y="3177399"/>
            <a:ext cx="179294" cy="179294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3089238" y="4701397"/>
            <a:ext cx="179294" cy="179294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3417348" y="3464268"/>
            <a:ext cx="179294" cy="179294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2762924" y="2836742"/>
            <a:ext cx="179294" cy="179294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2158705" y="3177399"/>
            <a:ext cx="179294" cy="179294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5857540" y="3177399"/>
            <a:ext cx="179294" cy="179294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2549564" y="3912504"/>
            <a:ext cx="179294" cy="179294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3935507" y="2478154"/>
            <a:ext cx="179294" cy="179294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4263617" y="3177399"/>
            <a:ext cx="179294" cy="179294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4787154" y="3822857"/>
            <a:ext cx="179294" cy="179294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5143950" y="2890530"/>
            <a:ext cx="179294" cy="179294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63799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Animated</a:t>
            </a:r>
            <a:r>
              <a:rPr kumimoji="1" lang="en-US" altLang="zh-CN" dirty="0" smtClean="0"/>
              <a:t> </a:t>
            </a:r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transition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29</a:t>
            </a:fld>
            <a:endParaRPr kumimoji="1"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38200" y="1260764"/>
            <a:ext cx="7550727" cy="831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9" name="直线箭头连接符 8"/>
          <p:cNvCxnSpPr/>
          <p:nvPr/>
        </p:nvCxnSpPr>
        <p:spPr>
          <a:xfrm flipV="1">
            <a:off x="1792939" y="2043950"/>
            <a:ext cx="0" cy="31017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线箭头连接符 9"/>
          <p:cNvCxnSpPr/>
          <p:nvPr/>
        </p:nvCxnSpPr>
        <p:spPr>
          <a:xfrm flipV="1">
            <a:off x="1801906" y="5127812"/>
            <a:ext cx="53340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椭圆 6"/>
          <p:cNvSpPr/>
          <p:nvPr/>
        </p:nvSpPr>
        <p:spPr>
          <a:xfrm>
            <a:off x="2761128" y="3177399"/>
            <a:ext cx="179294" cy="179294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椭圆 7"/>
          <p:cNvSpPr>
            <a:spLocks noChangeAspect="1"/>
          </p:cNvSpPr>
          <p:nvPr/>
        </p:nvSpPr>
        <p:spPr>
          <a:xfrm>
            <a:off x="3089238" y="4701397"/>
            <a:ext cx="324000" cy="3240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椭圆 10"/>
          <p:cNvSpPr>
            <a:spLocks noChangeAspect="1"/>
          </p:cNvSpPr>
          <p:nvPr/>
        </p:nvSpPr>
        <p:spPr>
          <a:xfrm>
            <a:off x="3417348" y="3464268"/>
            <a:ext cx="288000" cy="2880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椭圆 11"/>
          <p:cNvSpPr>
            <a:spLocks noChangeAspect="1"/>
          </p:cNvSpPr>
          <p:nvPr/>
        </p:nvSpPr>
        <p:spPr>
          <a:xfrm>
            <a:off x="2762924" y="2836742"/>
            <a:ext cx="216000" cy="21600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2158705" y="3177399"/>
            <a:ext cx="179294" cy="179294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椭圆 13"/>
          <p:cNvSpPr>
            <a:spLocks noChangeAspect="1"/>
          </p:cNvSpPr>
          <p:nvPr/>
        </p:nvSpPr>
        <p:spPr>
          <a:xfrm>
            <a:off x="5857536" y="3177399"/>
            <a:ext cx="466166" cy="46800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椭圆 14"/>
          <p:cNvSpPr>
            <a:spLocks noChangeAspect="1"/>
          </p:cNvSpPr>
          <p:nvPr/>
        </p:nvSpPr>
        <p:spPr>
          <a:xfrm>
            <a:off x="2549564" y="3912504"/>
            <a:ext cx="612000" cy="612000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椭圆 15"/>
          <p:cNvSpPr>
            <a:spLocks noChangeAspect="1"/>
          </p:cNvSpPr>
          <p:nvPr/>
        </p:nvSpPr>
        <p:spPr>
          <a:xfrm>
            <a:off x="3935507" y="2478154"/>
            <a:ext cx="468000" cy="468000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4263617" y="3177399"/>
            <a:ext cx="179294" cy="179294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椭圆 17"/>
          <p:cNvSpPr>
            <a:spLocks noChangeAspect="1"/>
          </p:cNvSpPr>
          <p:nvPr/>
        </p:nvSpPr>
        <p:spPr>
          <a:xfrm>
            <a:off x="4787154" y="3822857"/>
            <a:ext cx="144000" cy="144000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椭圆 18"/>
          <p:cNvSpPr>
            <a:spLocks noChangeAspect="1"/>
          </p:cNvSpPr>
          <p:nvPr/>
        </p:nvSpPr>
        <p:spPr>
          <a:xfrm>
            <a:off x="5143950" y="2890530"/>
            <a:ext cx="252000" cy="2520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545463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2073" y="1690688"/>
            <a:ext cx="5006253" cy="333750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Motivation 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199" y="1451550"/>
            <a:ext cx="7253377" cy="4351338"/>
          </a:xfrm>
        </p:spPr>
        <p:txBody>
          <a:bodyPr/>
          <a:lstStyle/>
          <a:p>
            <a:pPr marL="0" indent="0">
              <a:buNone/>
            </a:pPr>
            <a:r>
              <a:rPr kumimoji="1" lang="en-US" altLang="zh-CN" sz="3600" dirty="0" smtClean="0"/>
              <a:t>Advanced visualization technology</a:t>
            </a:r>
            <a:endParaRPr kumimoji="1" lang="zh-CN" altLang="en-US" sz="3600" dirty="0" smtClean="0"/>
          </a:p>
          <a:p>
            <a:r>
              <a:rPr kumimoji="1" lang="en-US" altLang="zh-C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overwhelming information harm the </a:t>
            </a:r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understandability </a:t>
            </a:r>
            <a:r>
              <a:rPr kumimoji="1" lang="en-US" altLang="zh-C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and</a:t>
            </a:r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memorability </a:t>
            </a:r>
          </a:p>
          <a:p>
            <a:r>
              <a:rPr kumimoji="1" lang="en-US" altLang="zh-C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Difficult to </a:t>
            </a:r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present</a:t>
            </a:r>
            <a:r>
              <a:rPr kumimoji="1" lang="en-US" altLang="zh-C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especially for novice</a:t>
            </a:r>
          </a:p>
          <a:p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Little exposure </a:t>
            </a:r>
            <a:r>
              <a:rPr kumimoji="1" lang="en-US" altLang="zh-C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outside visual community due to relatively long study period</a:t>
            </a:r>
          </a:p>
          <a:p>
            <a:pPr marL="0" indent="0">
              <a:buNone/>
            </a:pP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3</a:t>
            </a:fld>
            <a:endParaRPr kumimoji="1"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838200" y="1260764"/>
            <a:ext cx="7550727" cy="831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46166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832847"/>
            <a:ext cx="10515600" cy="3344115"/>
          </a:xfrm>
        </p:spPr>
        <p:txBody>
          <a:bodyPr/>
          <a:lstStyle/>
          <a:p>
            <a:r>
              <a:rPr kumimoji="1" lang="en-US" altLang="zh-CN" sz="3200" b="1" dirty="0"/>
              <a:t>Blur </a:t>
            </a:r>
            <a:endParaRPr kumimoji="1" lang="en-US" altLang="zh-CN" sz="3200" b="1" dirty="0" smtClean="0"/>
          </a:p>
          <a:p>
            <a:r>
              <a:rPr kumimoji="1" lang="en-US" altLang="zh-CN" dirty="0" smtClean="0">
                <a:solidFill>
                  <a:schemeClr val="bg2">
                    <a:lumMod val="50000"/>
                  </a:schemeClr>
                </a:solidFill>
              </a:rPr>
              <a:t>Flicker</a:t>
            </a:r>
          </a:p>
          <a:p>
            <a:r>
              <a:rPr kumimoji="1" lang="en-US" altLang="zh-CN" dirty="0" smtClean="0">
                <a:solidFill>
                  <a:schemeClr val="bg2">
                    <a:lumMod val="50000"/>
                  </a:schemeClr>
                </a:solidFill>
              </a:rPr>
              <a:t>Zoom-in</a:t>
            </a:r>
          </a:p>
          <a:p>
            <a:r>
              <a:rPr kumimoji="1" lang="en-US" altLang="zh-CN" dirty="0">
                <a:solidFill>
                  <a:schemeClr val="bg2">
                    <a:lumMod val="50000"/>
                  </a:schemeClr>
                </a:solidFill>
              </a:rPr>
              <a:t>Annotation</a:t>
            </a:r>
          </a:p>
          <a:p>
            <a:r>
              <a:rPr kumimoji="1" lang="en-US" altLang="zh-CN" dirty="0" smtClean="0">
                <a:solidFill>
                  <a:schemeClr val="bg2">
                    <a:lumMod val="50000"/>
                  </a:schemeClr>
                </a:solidFill>
              </a:rPr>
              <a:t>Motion</a:t>
            </a:r>
            <a:endParaRPr kumimoji="1" lang="en-US" altLang="zh-CN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资料带 18"/>
          <p:cNvSpPr/>
          <p:nvPr/>
        </p:nvSpPr>
        <p:spPr>
          <a:xfrm>
            <a:off x="3958004" y="3299064"/>
            <a:ext cx="4023360" cy="1720279"/>
          </a:xfrm>
          <a:custGeom>
            <a:avLst/>
            <a:gdLst>
              <a:gd name="connsiteX0" fmla="*/ 0 w 10000"/>
              <a:gd name="connsiteY0" fmla="*/ 1000 h 10000"/>
              <a:gd name="connsiteX1" fmla="*/ 2500 w 10000"/>
              <a:gd name="connsiteY1" fmla="*/ 2000 h 10000"/>
              <a:gd name="connsiteX2" fmla="*/ 5000 w 10000"/>
              <a:gd name="connsiteY2" fmla="*/ 1000 h 10000"/>
              <a:gd name="connsiteX3" fmla="*/ 7500 w 10000"/>
              <a:gd name="connsiteY3" fmla="*/ 0 h 10000"/>
              <a:gd name="connsiteX4" fmla="*/ 10000 w 10000"/>
              <a:gd name="connsiteY4" fmla="*/ 1000 h 10000"/>
              <a:gd name="connsiteX5" fmla="*/ 10000 w 10000"/>
              <a:gd name="connsiteY5" fmla="*/ 9000 h 10000"/>
              <a:gd name="connsiteX6" fmla="*/ 7500 w 10000"/>
              <a:gd name="connsiteY6" fmla="*/ 8000 h 10000"/>
              <a:gd name="connsiteX7" fmla="*/ 5000 w 10000"/>
              <a:gd name="connsiteY7" fmla="*/ 9000 h 10000"/>
              <a:gd name="connsiteX8" fmla="*/ 2500 w 10000"/>
              <a:gd name="connsiteY8" fmla="*/ 10000 h 10000"/>
              <a:gd name="connsiteX9" fmla="*/ 0 w 10000"/>
              <a:gd name="connsiteY9" fmla="*/ 9000 h 10000"/>
              <a:gd name="connsiteX10" fmla="*/ 0 w 10000"/>
              <a:gd name="connsiteY10" fmla="*/ 1000 h 10000"/>
              <a:gd name="connsiteX0" fmla="*/ 0 w 10000"/>
              <a:gd name="connsiteY0" fmla="*/ 1001 h 10001"/>
              <a:gd name="connsiteX1" fmla="*/ 2500 w 10000"/>
              <a:gd name="connsiteY1" fmla="*/ 6560 h 10001"/>
              <a:gd name="connsiteX2" fmla="*/ 5000 w 10000"/>
              <a:gd name="connsiteY2" fmla="*/ 1001 h 10001"/>
              <a:gd name="connsiteX3" fmla="*/ 7500 w 10000"/>
              <a:gd name="connsiteY3" fmla="*/ 1 h 10001"/>
              <a:gd name="connsiteX4" fmla="*/ 10000 w 10000"/>
              <a:gd name="connsiteY4" fmla="*/ 1001 h 10001"/>
              <a:gd name="connsiteX5" fmla="*/ 10000 w 10000"/>
              <a:gd name="connsiteY5" fmla="*/ 9001 h 10001"/>
              <a:gd name="connsiteX6" fmla="*/ 7500 w 10000"/>
              <a:gd name="connsiteY6" fmla="*/ 8001 h 10001"/>
              <a:gd name="connsiteX7" fmla="*/ 5000 w 10000"/>
              <a:gd name="connsiteY7" fmla="*/ 9001 h 10001"/>
              <a:gd name="connsiteX8" fmla="*/ 2500 w 10000"/>
              <a:gd name="connsiteY8" fmla="*/ 10001 h 10001"/>
              <a:gd name="connsiteX9" fmla="*/ 0 w 10000"/>
              <a:gd name="connsiteY9" fmla="*/ 9001 h 10001"/>
              <a:gd name="connsiteX10" fmla="*/ 0 w 10000"/>
              <a:gd name="connsiteY10" fmla="*/ 1001 h 10001"/>
              <a:gd name="connsiteX0" fmla="*/ 0 w 10000"/>
              <a:gd name="connsiteY0" fmla="*/ 1001 h 14712"/>
              <a:gd name="connsiteX1" fmla="*/ 2500 w 10000"/>
              <a:gd name="connsiteY1" fmla="*/ 6560 h 14712"/>
              <a:gd name="connsiteX2" fmla="*/ 5000 w 10000"/>
              <a:gd name="connsiteY2" fmla="*/ 1001 h 14712"/>
              <a:gd name="connsiteX3" fmla="*/ 7500 w 10000"/>
              <a:gd name="connsiteY3" fmla="*/ 1 h 14712"/>
              <a:gd name="connsiteX4" fmla="*/ 10000 w 10000"/>
              <a:gd name="connsiteY4" fmla="*/ 1001 h 14712"/>
              <a:gd name="connsiteX5" fmla="*/ 10000 w 10000"/>
              <a:gd name="connsiteY5" fmla="*/ 9001 h 14712"/>
              <a:gd name="connsiteX6" fmla="*/ 7500 w 10000"/>
              <a:gd name="connsiteY6" fmla="*/ 8001 h 14712"/>
              <a:gd name="connsiteX7" fmla="*/ 5000 w 10000"/>
              <a:gd name="connsiteY7" fmla="*/ 9001 h 14712"/>
              <a:gd name="connsiteX8" fmla="*/ 2500 w 10000"/>
              <a:gd name="connsiteY8" fmla="*/ 14712 h 14712"/>
              <a:gd name="connsiteX9" fmla="*/ 0 w 10000"/>
              <a:gd name="connsiteY9" fmla="*/ 9001 h 14712"/>
              <a:gd name="connsiteX10" fmla="*/ 0 w 10000"/>
              <a:gd name="connsiteY10" fmla="*/ 1001 h 14712"/>
              <a:gd name="connsiteX0" fmla="*/ 0 w 10000"/>
              <a:gd name="connsiteY0" fmla="*/ 6471 h 20182"/>
              <a:gd name="connsiteX1" fmla="*/ 2500 w 10000"/>
              <a:gd name="connsiteY1" fmla="*/ 12030 h 20182"/>
              <a:gd name="connsiteX2" fmla="*/ 5000 w 10000"/>
              <a:gd name="connsiteY2" fmla="*/ 6471 h 20182"/>
              <a:gd name="connsiteX3" fmla="*/ 7468 w 10000"/>
              <a:gd name="connsiteY3" fmla="*/ 0 h 20182"/>
              <a:gd name="connsiteX4" fmla="*/ 10000 w 10000"/>
              <a:gd name="connsiteY4" fmla="*/ 6471 h 20182"/>
              <a:gd name="connsiteX5" fmla="*/ 10000 w 10000"/>
              <a:gd name="connsiteY5" fmla="*/ 14471 h 20182"/>
              <a:gd name="connsiteX6" fmla="*/ 7500 w 10000"/>
              <a:gd name="connsiteY6" fmla="*/ 13471 h 20182"/>
              <a:gd name="connsiteX7" fmla="*/ 5000 w 10000"/>
              <a:gd name="connsiteY7" fmla="*/ 14471 h 20182"/>
              <a:gd name="connsiteX8" fmla="*/ 2500 w 10000"/>
              <a:gd name="connsiteY8" fmla="*/ 20182 h 20182"/>
              <a:gd name="connsiteX9" fmla="*/ 0 w 10000"/>
              <a:gd name="connsiteY9" fmla="*/ 14471 h 20182"/>
              <a:gd name="connsiteX10" fmla="*/ 0 w 10000"/>
              <a:gd name="connsiteY10" fmla="*/ 6471 h 20182"/>
              <a:gd name="connsiteX0" fmla="*/ 0 w 10000"/>
              <a:gd name="connsiteY0" fmla="*/ 6471 h 20182"/>
              <a:gd name="connsiteX1" fmla="*/ 2500 w 10000"/>
              <a:gd name="connsiteY1" fmla="*/ 12030 h 20182"/>
              <a:gd name="connsiteX2" fmla="*/ 5000 w 10000"/>
              <a:gd name="connsiteY2" fmla="*/ 6471 h 20182"/>
              <a:gd name="connsiteX3" fmla="*/ 7468 w 10000"/>
              <a:gd name="connsiteY3" fmla="*/ 0 h 20182"/>
              <a:gd name="connsiteX4" fmla="*/ 10000 w 10000"/>
              <a:gd name="connsiteY4" fmla="*/ 6471 h 20182"/>
              <a:gd name="connsiteX5" fmla="*/ 10000 w 10000"/>
              <a:gd name="connsiteY5" fmla="*/ 14471 h 20182"/>
              <a:gd name="connsiteX6" fmla="*/ 7532 w 10000"/>
              <a:gd name="connsiteY6" fmla="*/ 9064 h 20182"/>
              <a:gd name="connsiteX7" fmla="*/ 5000 w 10000"/>
              <a:gd name="connsiteY7" fmla="*/ 14471 h 20182"/>
              <a:gd name="connsiteX8" fmla="*/ 2500 w 10000"/>
              <a:gd name="connsiteY8" fmla="*/ 20182 h 20182"/>
              <a:gd name="connsiteX9" fmla="*/ 0 w 10000"/>
              <a:gd name="connsiteY9" fmla="*/ 14471 h 20182"/>
              <a:gd name="connsiteX10" fmla="*/ 0 w 10000"/>
              <a:gd name="connsiteY10" fmla="*/ 6471 h 20182"/>
              <a:gd name="connsiteX0" fmla="*/ 0 w 10000"/>
              <a:gd name="connsiteY0" fmla="*/ 6850 h 20561"/>
              <a:gd name="connsiteX1" fmla="*/ 2500 w 10000"/>
              <a:gd name="connsiteY1" fmla="*/ 12409 h 20561"/>
              <a:gd name="connsiteX2" fmla="*/ 5000 w 10000"/>
              <a:gd name="connsiteY2" fmla="*/ 6850 h 20561"/>
              <a:gd name="connsiteX3" fmla="*/ 7468 w 10000"/>
              <a:gd name="connsiteY3" fmla="*/ 379 h 20561"/>
              <a:gd name="connsiteX4" fmla="*/ 9968 w 10000"/>
              <a:gd name="connsiteY4" fmla="*/ 1075 h 20561"/>
              <a:gd name="connsiteX5" fmla="*/ 10000 w 10000"/>
              <a:gd name="connsiteY5" fmla="*/ 14850 h 20561"/>
              <a:gd name="connsiteX6" fmla="*/ 7532 w 10000"/>
              <a:gd name="connsiteY6" fmla="*/ 9443 h 20561"/>
              <a:gd name="connsiteX7" fmla="*/ 5000 w 10000"/>
              <a:gd name="connsiteY7" fmla="*/ 14850 h 20561"/>
              <a:gd name="connsiteX8" fmla="*/ 2500 w 10000"/>
              <a:gd name="connsiteY8" fmla="*/ 20561 h 20561"/>
              <a:gd name="connsiteX9" fmla="*/ 0 w 10000"/>
              <a:gd name="connsiteY9" fmla="*/ 14850 h 20561"/>
              <a:gd name="connsiteX10" fmla="*/ 0 w 10000"/>
              <a:gd name="connsiteY10" fmla="*/ 6850 h 20561"/>
              <a:gd name="connsiteX0" fmla="*/ 0 w 10032"/>
              <a:gd name="connsiteY0" fmla="*/ 6850 h 20561"/>
              <a:gd name="connsiteX1" fmla="*/ 2500 w 10032"/>
              <a:gd name="connsiteY1" fmla="*/ 12409 h 20561"/>
              <a:gd name="connsiteX2" fmla="*/ 5000 w 10032"/>
              <a:gd name="connsiteY2" fmla="*/ 6850 h 20561"/>
              <a:gd name="connsiteX3" fmla="*/ 7468 w 10032"/>
              <a:gd name="connsiteY3" fmla="*/ 379 h 20561"/>
              <a:gd name="connsiteX4" fmla="*/ 9968 w 10032"/>
              <a:gd name="connsiteY4" fmla="*/ 1075 h 20561"/>
              <a:gd name="connsiteX5" fmla="*/ 10032 w 10032"/>
              <a:gd name="connsiteY5" fmla="*/ 9075 h 20561"/>
              <a:gd name="connsiteX6" fmla="*/ 7532 w 10032"/>
              <a:gd name="connsiteY6" fmla="*/ 9443 h 20561"/>
              <a:gd name="connsiteX7" fmla="*/ 5000 w 10032"/>
              <a:gd name="connsiteY7" fmla="*/ 14850 h 20561"/>
              <a:gd name="connsiteX8" fmla="*/ 2500 w 10032"/>
              <a:gd name="connsiteY8" fmla="*/ 20561 h 20561"/>
              <a:gd name="connsiteX9" fmla="*/ 0 w 10032"/>
              <a:gd name="connsiteY9" fmla="*/ 14850 h 20561"/>
              <a:gd name="connsiteX10" fmla="*/ 0 w 10032"/>
              <a:gd name="connsiteY10" fmla="*/ 6850 h 20561"/>
              <a:gd name="connsiteX0" fmla="*/ 0 w 10032"/>
              <a:gd name="connsiteY0" fmla="*/ 6316 h 20027"/>
              <a:gd name="connsiteX1" fmla="*/ 2500 w 10032"/>
              <a:gd name="connsiteY1" fmla="*/ 11875 h 20027"/>
              <a:gd name="connsiteX2" fmla="*/ 5000 w 10032"/>
              <a:gd name="connsiteY2" fmla="*/ 6316 h 20027"/>
              <a:gd name="connsiteX3" fmla="*/ 7468 w 10032"/>
              <a:gd name="connsiteY3" fmla="*/ 605 h 20027"/>
              <a:gd name="connsiteX4" fmla="*/ 9968 w 10032"/>
              <a:gd name="connsiteY4" fmla="*/ 541 h 20027"/>
              <a:gd name="connsiteX5" fmla="*/ 10032 w 10032"/>
              <a:gd name="connsiteY5" fmla="*/ 8541 h 20027"/>
              <a:gd name="connsiteX6" fmla="*/ 7532 w 10032"/>
              <a:gd name="connsiteY6" fmla="*/ 8909 h 20027"/>
              <a:gd name="connsiteX7" fmla="*/ 5000 w 10032"/>
              <a:gd name="connsiteY7" fmla="*/ 14316 h 20027"/>
              <a:gd name="connsiteX8" fmla="*/ 2500 w 10032"/>
              <a:gd name="connsiteY8" fmla="*/ 20027 h 20027"/>
              <a:gd name="connsiteX9" fmla="*/ 0 w 10032"/>
              <a:gd name="connsiteY9" fmla="*/ 14316 h 20027"/>
              <a:gd name="connsiteX10" fmla="*/ 0 w 10032"/>
              <a:gd name="connsiteY10" fmla="*/ 6316 h 20027"/>
              <a:gd name="connsiteX0" fmla="*/ 65 w 10032"/>
              <a:gd name="connsiteY0" fmla="*/ 11483 h 20027"/>
              <a:gd name="connsiteX1" fmla="*/ 2500 w 10032"/>
              <a:gd name="connsiteY1" fmla="*/ 11875 h 20027"/>
              <a:gd name="connsiteX2" fmla="*/ 5000 w 10032"/>
              <a:gd name="connsiteY2" fmla="*/ 6316 h 20027"/>
              <a:gd name="connsiteX3" fmla="*/ 7468 w 10032"/>
              <a:gd name="connsiteY3" fmla="*/ 605 h 20027"/>
              <a:gd name="connsiteX4" fmla="*/ 9968 w 10032"/>
              <a:gd name="connsiteY4" fmla="*/ 541 h 20027"/>
              <a:gd name="connsiteX5" fmla="*/ 10032 w 10032"/>
              <a:gd name="connsiteY5" fmla="*/ 8541 h 20027"/>
              <a:gd name="connsiteX6" fmla="*/ 7532 w 10032"/>
              <a:gd name="connsiteY6" fmla="*/ 8909 h 20027"/>
              <a:gd name="connsiteX7" fmla="*/ 5000 w 10032"/>
              <a:gd name="connsiteY7" fmla="*/ 14316 h 20027"/>
              <a:gd name="connsiteX8" fmla="*/ 2500 w 10032"/>
              <a:gd name="connsiteY8" fmla="*/ 20027 h 20027"/>
              <a:gd name="connsiteX9" fmla="*/ 0 w 10032"/>
              <a:gd name="connsiteY9" fmla="*/ 14316 h 20027"/>
              <a:gd name="connsiteX10" fmla="*/ 65 w 10032"/>
              <a:gd name="connsiteY10" fmla="*/ 11483 h 20027"/>
              <a:gd name="connsiteX0" fmla="*/ 33 w 10000"/>
              <a:gd name="connsiteY0" fmla="*/ 11483 h 20114"/>
              <a:gd name="connsiteX1" fmla="*/ 2468 w 10000"/>
              <a:gd name="connsiteY1" fmla="*/ 11875 h 20114"/>
              <a:gd name="connsiteX2" fmla="*/ 4968 w 10000"/>
              <a:gd name="connsiteY2" fmla="*/ 6316 h 20114"/>
              <a:gd name="connsiteX3" fmla="*/ 7436 w 10000"/>
              <a:gd name="connsiteY3" fmla="*/ 605 h 20114"/>
              <a:gd name="connsiteX4" fmla="*/ 9936 w 10000"/>
              <a:gd name="connsiteY4" fmla="*/ 541 h 20114"/>
              <a:gd name="connsiteX5" fmla="*/ 10000 w 10000"/>
              <a:gd name="connsiteY5" fmla="*/ 8541 h 20114"/>
              <a:gd name="connsiteX6" fmla="*/ 7500 w 10000"/>
              <a:gd name="connsiteY6" fmla="*/ 8909 h 20114"/>
              <a:gd name="connsiteX7" fmla="*/ 4968 w 10000"/>
              <a:gd name="connsiteY7" fmla="*/ 14316 h 20114"/>
              <a:gd name="connsiteX8" fmla="*/ 2468 w 10000"/>
              <a:gd name="connsiteY8" fmla="*/ 20027 h 20114"/>
              <a:gd name="connsiteX9" fmla="*/ 0 w 10000"/>
              <a:gd name="connsiteY9" fmla="*/ 19787 h 20114"/>
              <a:gd name="connsiteX10" fmla="*/ 33 w 10000"/>
              <a:gd name="connsiteY10" fmla="*/ 11483 h 20114"/>
              <a:gd name="connsiteX0" fmla="*/ 33 w 10000"/>
              <a:gd name="connsiteY0" fmla="*/ 11383 h 20014"/>
              <a:gd name="connsiteX1" fmla="*/ 2468 w 10000"/>
              <a:gd name="connsiteY1" fmla="*/ 11775 h 20014"/>
              <a:gd name="connsiteX2" fmla="*/ 4449 w 10000"/>
              <a:gd name="connsiteY2" fmla="*/ 4696 h 20014"/>
              <a:gd name="connsiteX3" fmla="*/ 7436 w 10000"/>
              <a:gd name="connsiteY3" fmla="*/ 505 h 20014"/>
              <a:gd name="connsiteX4" fmla="*/ 9936 w 10000"/>
              <a:gd name="connsiteY4" fmla="*/ 441 h 20014"/>
              <a:gd name="connsiteX5" fmla="*/ 10000 w 10000"/>
              <a:gd name="connsiteY5" fmla="*/ 8441 h 20014"/>
              <a:gd name="connsiteX6" fmla="*/ 7500 w 10000"/>
              <a:gd name="connsiteY6" fmla="*/ 8809 h 20014"/>
              <a:gd name="connsiteX7" fmla="*/ 4968 w 10000"/>
              <a:gd name="connsiteY7" fmla="*/ 14216 h 20014"/>
              <a:gd name="connsiteX8" fmla="*/ 2468 w 10000"/>
              <a:gd name="connsiteY8" fmla="*/ 19927 h 20014"/>
              <a:gd name="connsiteX9" fmla="*/ 0 w 10000"/>
              <a:gd name="connsiteY9" fmla="*/ 19687 h 20014"/>
              <a:gd name="connsiteX10" fmla="*/ 33 w 10000"/>
              <a:gd name="connsiteY10" fmla="*/ 11383 h 20014"/>
              <a:gd name="connsiteX0" fmla="*/ 33 w 10000"/>
              <a:gd name="connsiteY0" fmla="*/ 11383 h 20014"/>
              <a:gd name="connsiteX1" fmla="*/ 2468 w 10000"/>
              <a:gd name="connsiteY1" fmla="*/ 11775 h 20014"/>
              <a:gd name="connsiteX2" fmla="*/ 4449 w 10000"/>
              <a:gd name="connsiteY2" fmla="*/ 4696 h 20014"/>
              <a:gd name="connsiteX3" fmla="*/ 7436 w 10000"/>
              <a:gd name="connsiteY3" fmla="*/ 505 h 20014"/>
              <a:gd name="connsiteX4" fmla="*/ 9936 w 10000"/>
              <a:gd name="connsiteY4" fmla="*/ 441 h 20014"/>
              <a:gd name="connsiteX5" fmla="*/ 10000 w 10000"/>
              <a:gd name="connsiteY5" fmla="*/ 8441 h 20014"/>
              <a:gd name="connsiteX6" fmla="*/ 7500 w 10000"/>
              <a:gd name="connsiteY6" fmla="*/ 8809 h 20014"/>
              <a:gd name="connsiteX7" fmla="*/ 4903 w 10000"/>
              <a:gd name="connsiteY7" fmla="*/ 12696 h 20014"/>
              <a:gd name="connsiteX8" fmla="*/ 2468 w 10000"/>
              <a:gd name="connsiteY8" fmla="*/ 19927 h 20014"/>
              <a:gd name="connsiteX9" fmla="*/ 0 w 10000"/>
              <a:gd name="connsiteY9" fmla="*/ 19687 h 20014"/>
              <a:gd name="connsiteX10" fmla="*/ 33 w 10000"/>
              <a:gd name="connsiteY10" fmla="*/ 11383 h 200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000" h="20014">
                <a:moveTo>
                  <a:pt x="33" y="11383"/>
                </a:moveTo>
                <a:cubicBezTo>
                  <a:pt x="33" y="11935"/>
                  <a:pt x="1732" y="12889"/>
                  <a:pt x="2468" y="11775"/>
                </a:cubicBezTo>
                <a:cubicBezTo>
                  <a:pt x="3204" y="10661"/>
                  <a:pt x="3621" y="6574"/>
                  <a:pt x="4449" y="4696"/>
                </a:cubicBezTo>
                <a:cubicBezTo>
                  <a:pt x="5277" y="2818"/>
                  <a:pt x="6522" y="1214"/>
                  <a:pt x="7436" y="505"/>
                </a:cubicBezTo>
                <a:cubicBezTo>
                  <a:pt x="8350" y="-204"/>
                  <a:pt x="9936" y="-111"/>
                  <a:pt x="9936" y="441"/>
                </a:cubicBezTo>
                <a:cubicBezTo>
                  <a:pt x="9947" y="5033"/>
                  <a:pt x="9989" y="3849"/>
                  <a:pt x="10000" y="8441"/>
                </a:cubicBezTo>
                <a:cubicBezTo>
                  <a:pt x="10000" y="7889"/>
                  <a:pt x="8349" y="8100"/>
                  <a:pt x="7500" y="8809"/>
                </a:cubicBezTo>
                <a:cubicBezTo>
                  <a:pt x="6651" y="9518"/>
                  <a:pt x="5742" y="10843"/>
                  <a:pt x="4903" y="12696"/>
                </a:cubicBezTo>
                <a:cubicBezTo>
                  <a:pt x="4064" y="14549"/>
                  <a:pt x="3849" y="19927"/>
                  <a:pt x="2468" y="19927"/>
                </a:cubicBezTo>
                <a:cubicBezTo>
                  <a:pt x="1087" y="19927"/>
                  <a:pt x="0" y="20239"/>
                  <a:pt x="0" y="19687"/>
                </a:cubicBezTo>
                <a:cubicBezTo>
                  <a:pt x="22" y="18743"/>
                  <a:pt x="11" y="12327"/>
                  <a:pt x="33" y="11383"/>
                </a:cubicBezTo>
                <a:close/>
              </a:path>
            </a:pathLst>
          </a:custGeom>
          <a:solidFill>
            <a:srgbClr val="5B9BD5">
              <a:alpha val="2117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Highlight for attention guidance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30</a:t>
            </a:fld>
            <a:endParaRPr kumimoji="1"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838200" y="1561957"/>
            <a:ext cx="671008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 smtClean="0">
                <a:solidFill>
                  <a:schemeClr val="bg2">
                    <a:lumMod val="50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Overview </a:t>
            </a:r>
            <a:r>
              <a:rPr kumimoji="1" lang="en-US" altLang="zh-CN" sz="3200" b="1" dirty="0" smtClean="0">
                <a:solidFill>
                  <a:schemeClr val="bg2">
                    <a:lumMod val="50000"/>
                  </a:schemeClr>
                </a:solidFill>
                <a:latin typeface="Bradley Hand" charset="0"/>
                <a:ea typeface="Bradley Hand" charset="0"/>
                <a:cs typeface="Bradley Hand" charset="0"/>
                <a:sym typeface="Wingdings"/>
              </a:rPr>
              <a:t> an individual mark</a:t>
            </a:r>
          </a:p>
          <a:p>
            <a:r>
              <a:rPr kumimoji="1" lang="en-US" altLang="zh-CN" sz="3200" b="1" dirty="0" smtClean="0">
                <a:solidFill>
                  <a:schemeClr val="bg2">
                    <a:lumMod val="50000"/>
                  </a:schemeClr>
                </a:solidFill>
                <a:latin typeface="Bradley Hand" charset="0"/>
                <a:ea typeface="Bradley Hand" charset="0"/>
                <a:cs typeface="Bradley Hand" charset="0"/>
                <a:sym typeface="Wingdings"/>
              </a:rPr>
              <a:t>One mark  another mark</a:t>
            </a:r>
            <a:endParaRPr kumimoji="1" lang="zh-CN" altLang="en-US" sz="3200" b="1" dirty="0">
              <a:solidFill>
                <a:schemeClr val="bg2">
                  <a:lumMod val="50000"/>
                </a:schemeClr>
              </a:solidFill>
              <a:latin typeface="Bradley Hand" charset="0"/>
              <a:ea typeface="Bradley Hand" charset="0"/>
              <a:cs typeface="Bradley Hand" charset="0"/>
            </a:endParaRPr>
          </a:p>
        </p:txBody>
      </p:sp>
      <p:cxnSp>
        <p:nvCxnSpPr>
          <p:cNvPr id="6" name="直线箭头连接符 5"/>
          <p:cNvCxnSpPr/>
          <p:nvPr/>
        </p:nvCxnSpPr>
        <p:spPr>
          <a:xfrm flipV="1">
            <a:off x="3804619" y="2684030"/>
            <a:ext cx="0" cy="31017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线箭头连接符 6"/>
          <p:cNvCxnSpPr/>
          <p:nvPr/>
        </p:nvCxnSpPr>
        <p:spPr>
          <a:xfrm flipV="1">
            <a:off x="3813586" y="5767892"/>
            <a:ext cx="53340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椭圆 7"/>
          <p:cNvSpPr/>
          <p:nvPr/>
        </p:nvSpPr>
        <p:spPr>
          <a:xfrm>
            <a:off x="4772808" y="3817479"/>
            <a:ext cx="179294" cy="179294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椭圆 8"/>
          <p:cNvSpPr>
            <a:spLocks noChangeAspect="1"/>
          </p:cNvSpPr>
          <p:nvPr/>
        </p:nvSpPr>
        <p:spPr>
          <a:xfrm>
            <a:off x="5100918" y="5341477"/>
            <a:ext cx="324000" cy="3240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椭圆 9"/>
          <p:cNvSpPr>
            <a:spLocks noChangeAspect="1"/>
          </p:cNvSpPr>
          <p:nvPr/>
        </p:nvSpPr>
        <p:spPr>
          <a:xfrm>
            <a:off x="5429028" y="4104348"/>
            <a:ext cx="288000" cy="2880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椭圆 10"/>
          <p:cNvSpPr>
            <a:spLocks noChangeAspect="1"/>
          </p:cNvSpPr>
          <p:nvPr/>
        </p:nvSpPr>
        <p:spPr>
          <a:xfrm>
            <a:off x="4774604" y="3476822"/>
            <a:ext cx="216000" cy="21600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4170385" y="3817479"/>
            <a:ext cx="179294" cy="179294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椭圆 12"/>
          <p:cNvSpPr>
            <a:spLocks noChangeAspect="1"/>
          </p:cNvSpPr>
          <p:nvPr/>
        </p:nvSpPr>
        <p:spPr>
          <a:xfrm>
            <a:off x="7869216" y="3817479"/>
            <a:ext cx="466166" cy="46800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椭圆 13"/>
          <p:cNvSpPr>
            <a:spLocks noChangeAspect="1"/>
          </p:cNvSpPr>
          <p:nvPr/>
        </p:nvSpPr>
        <p:spPr>
          <a:xfrm>
            <a:off x="4561244" y="4552584"/>
            <a:ext cx="612000" cy="612000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椭圆 14"/>
          <p:cNvSpPr>
            <a:spLocks noChangeAspect="1"/>
          </p:cNvSpPr>
          <p:nvPr/>
        </p:nvSpPr>
        <p:spPr>
          <a:xfrm>
            <a:off x="5947187" y="3118234"/>
            <a:ext cx="468000" cy="468000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6275297" y="3817479"/>
            <a:ext cx="179294" cy="179294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椭圆 16"/>
          <p:cNvSpPr>
            <a:spLocks noChangeAspect="1"/>
          </p:cNvSpPr>
          <p:nvPr/>
        </p:nvSpPr>
        <p:spPr>
          <a:xfrm>
            <a:off x="6798834" y="4462937"/>
            <a:ext cx="144000" cy="144000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椭圆 17"/>
          <p:cNvSpPr>
            <a:spLocks noChangeAspect="1"/>
          </p:cNvSpPr>
          <p:nvPr/>
        </p:nvSpPr>
        <p:spPr>
          <a:xfrm>
            <a:off x="7155630" y="3530610"/>
            <a:ext cx="252000" cy="2520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69513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资料带 18"/>
          <p:cNvSpPr/>
          <p:nvPr/>
        </p:nvSpPr>
        <p:spPr>
          <a:xfrm>
            <a:off x="3958004" y="3299064"/>
            <a:ext cx="4023360" cy="1720279"/>
          </a:xfrm>
          <a:custGeom>
            <a:avLst/>
            <a:gdLst>
              <a:gd name="connsiteX0" fmla="*/ 0 w 10000"/>
              <a:gd name="connsiteY0" fmla="*/ 1000 h 10000"/>
              <a:gd name="connsiteX1" fmla="*/ 2500 w 10000"/>
              <a:gd name="connsiteY1" fmla="*/ 2000 h 10000"/>
              <a:gd name="connsiteX2" fmla="*/ 5000 w 10000"/>
              <a:gd name="connsiteY2" fmla="*/ 1000 h 10000"/>
              <a:gd name="connsiteX3" fmla="*/ 7500 w 10000"/>
              <a:gd name="connsiteY3" fmla="*/ 0 h 10000"/>
              <a:gd name="connsiteX4" fmla="*/ 10000 w 10000"/>
              <a:gd name="connsiteY4" fmla="*/ 1000 h 10000"/>
              <a:gd name="connsiteX5" fmla="*/ 10000 w 10000"/>
              <a:gd name="connsiteY5" fmla="*/ 9000 h 10000"/>
              <a:gd name="connsiteX6" fmla="*/ 7500 w 10000"/>
              <a:gd name="connsiteY6" fmla="*/ 8000 h 10000"/>
              <a:gd name="connsiteX7" fmla="*/ 5000 w 10000"/>
              <a:gd name="connsiteY7" fmla="*/ 9000 h 10000"/>
              <a:gd name="connsiteX8" fmla="*/ 2500 w 10000"/>
              <a:gd name="connsiteY8" fmla="*/ 10000 h 10000"/>
              <a:gd name="connsiteX9" fmla="*/ 0 w 10000"/>
              <a:gd name="connsiteY9" fmla="*/ 9000 h 10000"/>
              <a:gd name="connsiteX10" fmla="*/ 0 w 10000"/>
              <a:gd name="connsiteY10" fmla="*/ 1000 h 10000"/>
              <a:gd name="connsiteX0" fmla="*/ 0 w 10000"/>
              <a:gd name="connsiteY0" fmla="*/ 1001 h 10001"/>
              <a:gd name="connsiteX1" fmla="*/ 2500 w 10000"/>
              <a:gd name="connsiteY1" fmla="*/ 6560 h 10001"/>
              <a:gd name="connsiteX2" fmla="*/ 5000 w 10000"/>
              <a:gd name="connsiteY2" fmla="*/ 1001 h 10001"/>
              <a:gd name="connsiteX3" fmla="*/ 7500 w 10000"/>
              <a:gd name="connsiteY3" fmla="*/ 1 h 10001"/>
              <a:gd name="connsiteX4" fmla="*/ 10000 w 10000"/>
              <a:gd name="connsiteY4" fmla="*/ 1001 h 10001"/>
              <a:gd name="connsiteX5" fmla="*/ 10000 w 10000"/>
              <a:gd name="connsiteY5" fmla="*/ 9001 h 10001"/>
              <a:gd name="connsiteX6" fmla="*/ 7500 w 10000"/>
              <a:gd name="connsiteY6" fmla="*/ 8001 h 10001"/>
              <a:gd name="connsiteX7" fmla="*/ 5000 w 10000"/>
              <a:gd name="connsiteY7" fmla="*/ 9001 h 10001"/>
              <a:gd name="connsiteX8" fmla="*/ 2500 w 10000"/>
              <a:gd name="connsiteY8" fmla="*/ 10001 h 10001"/>
              <a:gd name="connsiteX9" fmla="*/ 0 w 10000"/>
              <a:gd name="connsiteY9" fmla="*/ 9001 h 10001"/>
              <a:gd name="connsiteX10" fmla="*/ 0 w 10000"/>
              <a:gd name="connsiteY10" fmla="*/ 1001 h 10001"/>
              <a:gd name="connsiteX0" fmla="*/ 0 w 10000"/>
              <a:gd name="connsiteY0" fmla="*/ 1001 h 14712"/>
              <a:gd name="connsiteX1" fmla="*/ 2500 w 10000"/>
              <a:gd name="connsiteY1" fmla="*/ 6560 h 14712"/>
              <a:gd name="connsiteX2" fmla="*/ 5000 w 10000"/>
              <a:gd name="connsiteY2" fmla="*/ 1001 h 14712"/>
              <a:gd name="connsiteX3" fmla="*/ 7500 w 10000"/>
              <a:gd name="connsiteY3" fmla="*/ 1 h 14712"/>
              <a:gd name="connsiteX4" fmla="*/ 10000 w 10000"/>
              <a:gd name="connsiteY4" fmla="*/ 1001 h 14712"/>
              <a:gd name="connsiteX5" fmla="*/ 10000 w 10000"/>
              <a:gd name="connsiteY5" fmla="*/ 9001 h 14712"/>
              <a:gd name="connsiteX6" fmla="*/ 7500 w 10000"/>
              <a:gd name="connsiteY6" fmla="*/ 8001 h 14712"/>
              <a:gd name="connsiteX7" fmla="*/ 5000 w 10000"/>
              <a:gd name="connsiteY7" fmla="*/ 9001 h 14712"/>
              <a:gd name="connsiteX8" fmla="*/ 2500 w 10000"/>
              <a:gd name="connsiteY8" fmla="*/ 14712 h 14712"/>
              <a:gd name="connsiteX9" fmla="*/ 0 w 10000"/>
              <a:gd name="connsiteY9" fmla="*/ 9001 h 14712"/>
              <a:gd name="connsiteX10" fmla="*/ 0 w 10000"/>
              <a:gd name="connsiteY10" fmla="*/ 1001 h 14712"/>
              <a:gd name="connsiteX0" fmla="*/ 0 w 10000"/>
              <a:gd name="connsiteY0" fmla="*/ 6471 h 20182"/>
              <a:gd name="connsiteX1" fmla="*/ 2500 w 10000"/>
              <a:gd name="connsiteY1" fmla="*/ 12030 h 20182"/>
              <a:gd name="connsiteX2" fmla="*/ 5000 w 10000"/>
              <a:gd name="connsiteY2" fmla="*/ 6471 h 20182"/>
              <a:gd name="connsiteX3" fmla="*/ 7468 w 10000"/>
              <a:gd name="connsiteY3" fmla="*/ 0 h 20182"/>
              <a:gd name="connsiteX4" fmla="*/ 10000 w 10000"/>
              <a:gd name="connsiteY4" fmla="*/ 6471 h 20182"/>
              <a:gd name="connsiteX5" fmla="*/ 10000 w 10000"/>
              <a:gd name="connsiteY5" fmla="*/ 14471 h 20182"/>
              <a:gd name="connsiteX6" fmla="*/ 7500 w 10000"/>
              <a:gd name="connsiteY6" fmla="*/ 13471 h 20182"/>
              <a:gd name="connsiteX7" fmla="*/ 5000 w 10000"/>
              <a:gd name="connsiteY7" fmla="*/ 14471 h 20182"/>
              <a:gd name="connsiteX8" fmla="*/ 2500 w 10000"/>
              <a:gd name="connsiteY8" fmla="*/ 20182 h 20182"/>
              <a:gd name="connsiteX9" fmla="*/ 0 w 10000"/>
              <a:gd name="connsiteY9" fmla="*/ 14471 h 20182"/>
              <a:gd name="connsiteX10" fmla="*/ 0 w 10000"/>
              <a:gd name="connsiteY10" fmla="*/ 6471 h 20182"/>
              <a:gd name="connsiteX0" fmla="*/ 0 w 10000"/>
              <a:gd name="connsiteY0" fmla="*/ 6471 h 20182"/>
              <a:gd name="connsiteX1" fmla="*/ 2500 w 10000"/>
              <a:gd name="connsiteY1" fmla="*/ 12030 h 20182"/>
              <a:gd name="connsiteX2" fmla="*/ 5000 w 10000"/>
              <a:gd name="connsiteY2" fmla="*/ 6471 h 20182"/>
              <a:gd name="connsiteX3" fmla="*/ 7468 w 10000"/>
              <a:gd name="connsiteY3" fmla="*/ 0 h 20182"/>
              <a:gd name="connsiteX4" fmla="*/ 10000 w 10000"/>
              <a:gd name="connsiteY4" fmla="*/ 6471 h 20182"/>
              <a:gd name="connsiteX5" fmla="*/ 10000 w 10000"/>
              <a:gd name="connsiteY5" fmla="*/ 14471 h 20182"/>
              <a:gd name="connsiteX6" fmla="*/ 7532 w 10000"/>
              <a:gd name="connsiteY6" fmla="*/ 9064 h 20182"/>
              <a:gd name="connsiteX7" fmla="*/ 5000 w 10000"/>
              <a:gd name="connsiteY7" fmla="*/ 14471 h 20182"/>
              <a:gd name="connsiteX8" fmla="*/ 2500 w 10000"/>
              <a:gd name="connsiteY8" fmla="*/ 20182 h 20182"/>
              <a:gd name="connsiteX9" fmla="*/ 0 w 10000"/>
              <a:gd name="connsiteY9" fmla="*/ 14471 h 20182"/>
              <a:gd name="connsiteX10" fmla="*/ 0 w 10000"/>
              <a:gd name="connsiteY10" fmla="*/ 6471 h 20182"/>
              <a:gd name="connsiteX0" fmla="*/ 0 w 10000"/>
              <a:gd name="connsiteY0" fmla="*/ 6850 h 20561"/>
              <a:gd name="connsiteX1" fmla="*/ 2500 w 10000"/>
              <a:gd name="connsiteY1" fmla="*/ 12409 h 20561"/>
              <a:gd name="connsiteX2" fmla="*/ 5000 w 10000"/>
              <a:gd name="connsiteY2" fmla="*/ 6850 h 20561"/>
              <a:gd name="connsiteX3" fmla="*/ 7468 w 10000"/>
              <a:gd name="connsiteY3" fmla="*/ 379 h 20561"/>
              <a:gd name="connsiteX4" fmla="*/ 9968 w 10000"/>
              <a:gd name="connsiteY4" fmla="*/ 1075 h 20561"/>
              <a:gd name="connsiteX5" fmla="*/ 10000 w 10000"/>
              <a:gd name="connsiteY5" fmla="*/ 14850 h 20561"/>
              <a:gd name="connsiteX6" fmla="*/ 7532 w 10000"/>
              <a:gd name="connsiteY6" fmla="*/ 9443 h 20561"/>
              <a:gd name="connsiteX7" fmla="*/ 5000 w 10000"/>
              <a:gd name="connsiteY7" fmla="*/ 14850 h 20561"/>
              <a:gd name="connsiteX8" fmla="*/ 2500 w 10000"/>
              <a:gd name="connsiteY8" fmla="*/ 20561 h 20561"/>
              <a:gd name="connsiteX9" fmla="*/ 0 w 10000"/>
              <a:gd name="connsiteY9" fmla="*/ 14850 h 20561"/>
              <a:gd name="connsiteX10" fmla="*/ 0 w 10000"/>
              <a:gd name="connsiteY10" fmla="*/ 6850 h 20561"/>
              <a:gd name="connsiteX0" fmla="*/ 0 w 10032"/>
              <a:gd name="connsiteY0" fmla="*/ 6850 h 20561"/>
              <a:gd name="connsiteX1" fmla="*/ 2500 w 10032"/>
              <a:gd name="connsiteY1" fmla="*/ 12409 h 20561"/>
              <a:gd name="connsiteX2" fmla="*/ 5000 w 10032"/>
              <a:gd name="connsiteY2" fmla="*/ 6850 h 20561"/>
              <a:gd name="connsiteX3" fmla="*/ 7468 w 10032"/>
              <a:gd name="connsiteY3" fmla="*/ 379 h 20561"/>
              <a:gd name="connsiteX4" fmla="*/ 9968 w 10032"/>
              <a:gd name="connsiteY4" fmla="*/ 1075 h 20561"/>
              <a:gd name="connsiteX5" fmla="*/ 10032 w 10032"/>
              <a:gd name="connsiteY5" fmla="*/ 9075 h 20561"/>
              <a:gd name="connsiteX6" fmla="*/ 7532 w 10032"/>
              <a:gd name="connsiteY6" fmla="*/ 9443 h 20561"/>
              <a:gd name="connsiteX7" fmla="*/ 5000 w 10032"/>
              <a:gd name="connsiteY7" fmla="*/ 14850 h 20561"/>
              <a:gd name="connsiteX8" fmla="*/ 2500 w 10032"/>
              <a:gd name="connsiteY8" fmla="*/ 20561 h 20561"/>
              <a:gd name="connsiteX9" fmla="*/ 0 w 10032"/>
              <a:gd name="connsiteY9" fmla="*/ 14850 h 20561"/>
              <a:gd name="connsiteX10" fmla="*/ 0 w 10032"/>
              <a:gd name="connsiteY10" fmla="*/ 6850 h 20561"/>
              <a:gd name="connsiteX0" fmla="*/ 0 w 10032"/>
              <a:gd name="connsiteY0" fmla="*/ 6316 h 20027"/>
              <a:gd name="connsiteX1" fmla="*/ 2500 w 10032"/>
              <a:gd name="connsiteY1" fmla="*/ 11875 h 20027"/>
              <a:gd name="connsiteX2" fmla="*/ 5000 w 10032"/>
              <a:gd name="connsiteY2" fmla="*/ 6316 h 20027"/>
              <a:gd name="connsiteX3" fmla="*/ 7468 w 10032"/>
              <a:gd name="connsiteY3" fmla="*/ 605 h 20027"/>
              <a:gd name="connsiteX4" fmla="*/ 9968 w 10032"/>
              <a:gd name="connsiteY4" fmla="*/ 541 h 20027"/>
              <a:gd name="connsiteX5" fmla="*/ 10032 w 10032"/>
              <a:gd name="connsiteY5" fmla="*/ 8541 h 20027"/>
              <a:gd name="connsiteX6" fmla="*/ 7532 w 10032"/>
              <a:gd name="connsiteY6" fmla="*/ 8909 h 20027"/>
              <a:gd name="connsiteX7" fmla="*/ 5000 w 10032"/>
              <a:gd name="connsiteY7" fmla="*/ 14316 h 20027"/>
              <a:gd name="connsiteX8" fmla="*/ 2500 w 10032"/>
              <a:gd name="connsiteY8" fmla="*/ 20027 h 20027"/>
              <a:gd name="connsiteX9" fmla="*/ 0 w 10032"/>
              <a:gd name="connsiteY9" fmla="*/ 14316 h 20027"/>
              <a:gd name="connsiteX10" fmla="*/ 0 w 10032"/>
              <a:gd name="connsiteY10" fmla="*/ 6316 h 20027"/>
              <a:gd name="connsiteX0" fmla="*/ 65 w 10032"/>
              <a:gd name="connsiteY0" fmla="*/ 11483 h 20027"/>
              <a:gd name="connsiteX1" fmla="*/ 2500 w 10032"/>
              <a:gd name="connsiteY1" fmla="*/ 11875 h 20027"/>
              <a:gd name="connsiteX2" fmla="*/ 5000 w 10032"/>
              <a:gd name="connsiteY2" fmla="*/ 6316 h 20027"/>
              <a:gd name="connsiteX3" fmla="*/ 7468 w 10032"/>
              <a:gd name="connsiteY3" fmla="*/ 605 h 20027"/>
              <a:gd name="connsiteX4" fmla="*/ 9968 w 10032"/>
              <a:gd name="connsiteY4" fmla="*/ 541 h 20027"/>
              <a:gd name="connsiteX5" fmla="*/ 10032 w 10032"/>
              <a:gd name="connsiteY5" fmla="*/ 8541 h 20027"/>
              <a:gd name="connsiteX6" fmla="*/ 7532 w 10032"/>
              <a:gd name="connsiteY6" fmla="*/ 8909 h 20027"/>
              <a:gd name="connsiteX7" fmla="*/ 5000 w 10032"/>
              <a:gd name="connsiteY7" fmla="*/ 14316 h 20027"/>
              <a:gd name="connsiteX8" fmla="*/ 2500 w 10032"/>
              <a:gd name="connsiteY8" fmla="*/ 20027 h 20027"/>
              <a:gd name="connsiteX9" fmla="*/ 0 w 10032"/>
              <a:gd name="connsiteY9" fmla="*/ 14316 h 20027"/>
              <a:gd name="connsiteX10" fmla="*/ 65 w 10032"/>
              <a:gd name="connsiteY10" fmla="*/ 11483 h 20027"/>
              <a:gd name="connsiteX0" fmla="*/ 33 w 10000"/>
              <a:gd name="connsiteY0" fmla="*/ 11483 h 20114"/>
              <a:gd name="connsiteX1" fmla="*/ 2468 w 10000"/>
              <a:gd name="connsiteY1" fmla="*/ 11875 h 20114"/>
              <a:gd name="connsiteX2" fmla="*/ 4968 w 10000"/>
              <a:gd name="connsiteY2" fmla="*/ 6316 h 20114"/>
              <a:gd name="connsiteX3" fmla="*/ 7436 w 10000"/>
              <a:gd name="connsiteY3" fmla="*/ 605 h 20114"/>
              <a:gd name="connsiteX4" fmla="*/ 9936 w 10000"/>
              <a:gd name="connsiteY4" fmla="*/ 541 h 20114"/>
              <a:gd name="connsiteX5" fmla="*/ 10000 w 10000"/>
              <a:gd name="connsiteY5" fmla="*/ 8541 h 20114"/>
              <a:gd name="connsiteX6" fmla="*/ 7500 w 10000"/>
              <a:gd name="connsiteY6" fmla="*/ 8909 h 20114"/>
              <a:gd name="connsiteX7" fmla="*/ 4968 w 10000"/>
              <a:gd name="connsiteY7" fmla="*/ 14316 h 20114"/>
              <a:gd name="connsiteX8" fmla="*/ 2468 w 10000"/>
              <a:gd name="connsiteY8" fmla="*/ 20027 h 20114"/>
              <a:gd name="connsiteX9" fmla="*/ 0 w 10000"/>
              <a:gd name="connsiteY9" fmla="*/ 19787 h 20114"/>
              <a:gd name="connsiteX10" fmla="*/ 33 w 10000"/>
              <a:gd name="connsiteY10" fmla="*/ 11483 h 20114"/>
              <a:gd name="connsiteX0" fmla="*/ 33 w 10000"/>
              <a:gd name="connsiteY0" fmla="*/ 11383 h 20014"/>
              <a:gd name="connsiteX1" fmla="*/ 2468 w 10000"/>
              <a:gd name="connsiteY1" fmla="*/ 11775 h 20014"/>
              <a:gd name="connsiteX2" fmla="*/ 4449 w 10000"/>
              <a:gd name="connsiteY2" fmla="*/ 4696 h 20014"/>
              <a:gd name="connsiteX3" fmla="*/ 7436 w 10000"/>
              <a:gd name="connsiteY3" fmla="*/ 505 h 20014"/>
              <a:gd name="connsiteX4" fmla="*/ 9936 w 10000"/>
              <a:gd name="connsiteY4" fmla="*/ 441 h 20014"/>
              <a:gd name="connsiteX5" fmla="*/ 10000 w 10000"/>
              <a:gd name="connsiteY5" fmla="*/ 8441 h 20014"/>
              <a:gd name="connsiteX6" fmla="*/ 7500 w 10000"/>
              <a:gd name="connsiteY6" fmla="*/ 8809 h 20014"/>
              <a:gd name="connsiteX7" fmla="*/ 4968 w 10000"/>
              <a:gd name="connsiteY7" fmla="*/ 14216 h 20014"/>
              <a:gd name="connsiteX8" fmla="*/ 2468 w 10000"/>
              <a:gd name="connsiteY8" fmla="*/ 19927 h 20014"/>
              <a:gd name="connsiteX9" fmla="*/ 0 w 10000"/>
              <a:gd name="connsiteY9" fmla="*/ 19687 h 20014"/>
              <a:gd name="connsiteX10" fmla="*/ 33 w 10000"/>
              <a:gd name="connsiteY10" fmla="*/ 11383 h 20014"/>
              <a:gd name="connsiteX0" fmla="*/ 33 w 10000"/>
              <a:gd name="connsiteY0" fmla="*/ 11383 h 20014"/>
              <a:gd name="connsiteX1" fmla="*/ 2468 w 10000"/>
              <a:gd name="connsiteY1" fmla="*/ 11775 h 20014"/>
              <a:gd name="connsiteX2" fmla="*/ 4449 w 10000"/>
              <a:gd name="connsiteY2" fmla="*/ 4696 h 20014"/>
              <a:gd name="connsiteX3" fmla="*/ 7436 w 10000"/>
              <a:gd name="connsiteY3" fmla="*/ 505 h 20014"/>
              <a:gd name="connsiteX4" fmla="*/ 9936 w 10000"/>
              <a:gd name="connsiteY4" fmla="*/ 441 h 20014"/>
              <a:gd name="connsiteX5" fmla="*/ 10000 w 10000"/>
              <a:gd name="connsiteY5" fmla="*/ 8441 h 20014"/>
              <a:gd name="connsiteX6" fmla="*/ 7500 w 10000"/>
              <a:gd name="connsiteY6" fmla="*/ 8809 h 20014"/>
              <a:gd name="connsiteX7" fmla="*/ 4903 w 10000"/>
              <a:gd name="connsiteY7" fmla="*/ 12696 h 20014"/>
              <a:gd name="connsiteX8" fmla="*/ 2468 w 10000"/>
              <a:gd name="connsiteY8" fmla="*/ 19927 h 20014"/>
              <a:gd name="connsiteX9" fmla="*/ 0 w 10000"/>
              <a:gd name="connsiteY9" fmla="*/ 19687 h 20014"/>
              <a:gd name="connsiteX10" fmla="*/ 33 w 10000"/>
              <a:gd name="connsiteY10" fmla="*/ 11383 h 200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000" h="20014">
                <a:moveTo>
                  <a:pt x="33" y="11383"/>
                </a:moveTo>
                <a:cubicBezTo>
                  <a:pt x="33" y="11935"/>
                  <a:pt x="1732" y="12889"/>
                  <a:pt x="2468" y="11775"/>
                </a:cubicBezTo>
                <a:cubicBezTo>
                  <a:pt x="3204" y="10661"/>
                  <a:pt x="3621" y="6574"/>
                  <a:pt x="4449" y="4696"/>
                </a:cubicBezTo>
                <a:cubicBezTo>
                  <a:pt x="5277" y="2818"/>
                  <a:pt x="6522" y="1214"/>
                  <a:pt x="7436" y="505"/>
                </a:cubicBezTo>
                <a:cubicBezTo>
                  <a:pt x="8350" y="-204"/>
                  <a:pt x="9936" y="-111"/>
                  <a:pt x="9936" y="441"/>
                </a:cubicBezTo>
                <a:cubicBezTo>
                  <a:pt x="9947" y="5033"/>
                  <a:pt x="9989" y="3849"/>
                  <a:pt x="10000" y="8441"/>
                </a:cubicBezTo>
                <a:cubicBezTo>
                  <a:pt x="10000" y="7889"/>
                  <a:pt x="8349" y="8100"/>
                  <a:pt x="7500" y="8809"/>
                </a:cubicBezTo>
                <a:cubicBezTo>
                  <a:pt x="6651" y="9518"/>
                  <a:pt x="5742" y="10843"/>
                  <a:pt x="4903" y="12696"/>
                </a:cubicBezTo>
                <a:cubicBezTo>
                  <a:pt x="4064" y="14549"/>
                  <a:pt x="3849" y="19927"/>
                  <a:pt x="2468" y="19927"/>
                </a:cubicBezTo>
                <a:cubicBezTo>
                  <a:pt x="1087" y="19927"/>
                  <a:pt x="0" y="20239"/>
                  <a:pt x="0" y="19687"/>
                </a:cubicBezTo>
                <a:cubicBezTo>
                  <a:pt x="22" y="18743"/>
                  <a:pt x="11" y="12327"/>
                  <a:pt x="33" y="11383"/>
                </a:cubicBezTo>
                <a:close/>
              </a:path>
            </a:pathLst>
          </a:cu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832847"/>
            <a:ext cx="10515600" cy="3344115"/>
          </a:xfrm>
        </p:spPr>
        <p:txBody>
          <a:bodyPr/>
          <a:lstStyle/>
          <a:p>
            <a:r>
              <a:rPr kumimoji="1" lang="en-US" altLang="zh-CN" sz="3200" b="1" dirty="0"/>
              <a:t>Blur </a:t>
            </a:r>
            <a:endParaRPr kumimoji="1" lang="en-US" altLang="zh-CN" sz="3200" b="1" dirty="0" smtClean="0"/>
          </a:p>
          <a:p>
            <a:r>
              <a:rPr kumimoji="1" lang="en-US" altLang="zh-CN" dirty="0" smtClean="0">
                <a:solidFill>
                  <a:schemeClr val="bg2">
                    <a:lumMod val="50000"/>
                  </a:schemeClr>
                </a:solidFill>
              </a:rPr>
              <a:t>Flicker</a:t>
            </a:r>
          </a:p>
          <a:p>
            <a:r>
              <a:rPr kumimoji="1" lang="en-US" altLang="zh-CN" dirty="0" smtClean="0">
                <a:solidFill>
                  <a:schemeClr val="bg2">
                    <a:lumMod val="50000"/>
                  </a:schemeClr>
                </a:solidFill>
              </a:rPr>
              <a:t>Zoom-in</a:t>
            </a:r>
          </a:p>
          <a:p>
            <a:r>
              <a:rPr kumimoji="1" lang="en-US" altLang="zh-CN" dirty="0" smtClean="0">
                <a:solidFill>
                  <a:schemeClr val="bg2">
                    <a:lumMod val="50000"/>
                  </a:schemeClr>
                </a:solidFill>
              </a:rPr>
              <a:t>Annotation</a:t>
            </a:r>
          </a:p>
          <a:p>
            <a:r>
              <a:rPr kumimoji="1" lang="en-US" altLang="zh-CN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kumimoji="1" lang="en-US" altLang="zh-CN" dirty="0" smtClean="0">
                <a:solidFill>
                  <a:schemeClr val="bg2">
                    <a:lumMod val="50000"/>
                  </a:schemeClr>
                </a:solidFill>
              </a:rPr>
              <a:t>Motion</a:t>
            </a:r>
            <a:endParaRPr kumimoji="1" lang="en-US" altLang="zh-CN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Highlight for attention guidance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31</a:t>
            </a:fld>
            <a:endParaRPr kumimoji="1"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838200" y="1561957"/>
            <a:ext cx="671008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 smtClean="0">
                <a:solidFill>
                  <a:schemeClr val="bg2">
                    <a:lumMod val="50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Overview </a:t>
            </a:r>
            <a:r>
              <a:rPr kumimoji="1" lang="en-US" altLang="zh-CN" sz="3200" b="1" dirty="0" smtClean="0">
                <a:solidFill>
                  <a:schemeClr val="bg2">
                    <a:lumMod val="50000"/>
                  </a:schemeClr>
                </a:solidFill>
                <a:latin typeface="Bradley Hand" charset="0"/>
                <a:ea typeface="Bradley Hand" charset="0"/>
                <a:cs typeface="Bradley Hand" charset="0"/>
                <a:sym typeface="Wingdings"/>
              </a:rPr>
              <a:t> an individual mark</a:t>
            </a:r>
          </a:p>
          <a:p>
            <a:r>
              <a:rPr kumimoji="1" lang="en-US" altLang="zh-CN" sz="3200" b="1" dirty="0" smtClean="0">
                <a:solidFill>
                  <a:schemeClr val="bg2">
                    <a:lumMod val="50000"/>
                  </a:schemeClr>
                </a:solidFill>
                <a:latin typeface="Bradley Hand" charset="0"/>
                <a:ea typeface="Bradley Hand" charset="0"/>
                <a:cs typeface="Bradley Hand" charset="0"/>
                <a:sym typeface="Wingdings"/>
              </a:rPr>
              <a:t>One mark  another mark</a:t>
            </a:r>
            <a:endParaRPr kumimoji="1" lang="zh-CN" altLang="en-US" sz="3200" b="1" dirty="0">
              <a:solidFill>
                <a:schemeClr val="bg2">
                  <a:lumMod val="50000"/>
                </a:schemeClr>
              </a:solidFill>
              <a:latin typeface="Bradley Hand" charset="0"/>
              <a:ea typeface="Bradley Hand" charset="0"/>
              <a:cs typeface="Bradley Hand" charset="0"/>
            </a:endParaRPr>
          </a:p>
        </p:txBody>
      </p:sp>
      <p:cxnSp>
        <p:nvCxnSpPr>
          <p:cNvPr id="6" name="直线箭头连接符 5"/>
          <p:cNvCxnSpPr/>
          <p:nvPr/>
        </p:nvCxnSpPr>
        <p:spPr>
          <a:xfrm flipV="1">
            <a:off x="3804619" y="2684030"/>
            <a:ext cx="0" cy="31017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线箭头连接符 6"/>
          <p:cNvCxnSpPr/>
          <p:nvPr/>
        </p:nvCxnSpPr>
        <p:spPr>
          <a:xfrm flipV="1">
            <a:off x="3813586" y="5767892"/>
            <a:ext cx="53340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椭圆 7"/>
          <p:cNvSpPr/>
          <p:nvPr/>
        </p:nvSpPr>
        <p:spPr>
          <a:xfrm>
            <a:off x="4772808" y="3817479"/>
            <a:ext cx="179294" cy="179294"/>
          </a:xfrm>
          <a:prstGeom prst="ellipse">
            <a:avLst/>
          </a:prstGeom>
          <a:solidFill>
            <a:schemeClr val="accent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椭圆 8"/>
          <p:cNvSpPr>
            <a:spLocks noChangeAspect="1"/>
          </p:cNvSpPr>
          <p:nvPr/>
        </p:nvSpPr>
        <p:spPr>
          <a:xfrm>
            <a:off x="5100918" y="5341477"/>
            <a:ext cx="324000" cy="324000"/>
          </a:xfrm>
          <a:prstGeom prst="ellipse">
            <a:avLst/>
          </a:prstGeom>
          <a:solidFill>
            <a:schemeClr val="accent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椭圆 9"/>
          <p:cNvSpPr>
            <a:spLocks noChangeAspect="1"/>
          </p:cNvSpPr>
          <p:nvPr/>
        </p:nvSpPr>
        <p:spPr>
          <a:xfrm>
            <a:off x="5429028" y="4104348"/>
            <a:ext cx="288000" cy="288000"/>
          </a:xfrm>
          <a:prstGeom prst="ellipse">
            <a:avLst/>
          </a:prstGeom>
          <a:solidFill>
            <a:schemeClr val="accent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椭圆 10"/>
          <p:cNvSpPr>
            <a:spLocks noChangeAspect="1"/>
          </p:cNvSpPr>
          <p:nvPr/>
        </p:nvSpPr>
        <p:spPr>
          <a:xfrm>
            <a:off x="4774604" y="3476822"/>
            <a:ext cx="216000" cy="216000"/>
          </a:xfrm>
          <a:prstGeom prst="ellipse">
            <a:avLst/>
          </a:prstGeom>
          <a:solidFill>
            <a:schemeClr val="accent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4170385" y="3817479"/>
            <a:ext cx="179294" cy="179294"/>
          </a:xfrm>
          <a:prstGeom prst="ellipse">
            <a:avLst/>
          </a:prstGeom>
          <a:solidFill>
            <a:schemeClr val="accent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椭圆 12"/>
          <p:cNvSpPr>
            <a:spLocks noChangeAspect="1"/>
          </p:cNvSpPr>
          <p:nvPr/>
        </p:nvSpPr>
        <p:spPr>
          <a:xfrm>
            <a:off x="7869216" y="3817479"/>
            <a:ext cx="466166" cy="468000"/>
          </a:xfrm>
          <a:prstGeom prst="ellipse">
            <a:avLst/>
          </a:prstGeom>
          <a:solidFill>
            <a:schemeClr val="accent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椭圆 13"/>
          <p:cNvSpPr>
            <a:spLocks noChangeAspect="1"/>
          </p:cNvSpPr>
          <p:nvPr/>
        </p:nvSpPr>
        <p:spPr>
          <a:xfrm>
            <a:off x="4561244" y="4552584"/>
            <a:ext cx="612000" cy="612000"/>
          </a:xfrm>
          <a:prstGeom prst="ellipse">
            <a:avLst/>
          </a:prstGeom>
          <a:solidFill>
            <a:schemeClr val="accent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椭圆 14"/>
          <p:cNvSpPr>
            <a:spLocks noChangeAspect="1"/>
          </p:cNvSpPr>
          <p:nvPr/>
        </p:nvSpPr>
        <p:spPr>
          <a:xfrm>
            <a:off x="5947187" y="3118234"/>
            <a:ext cx="468000" cy="468000"/>
          </a:xfrm>
          <a:prstGeom prst="ellipse">
            <a:avLst/>
          </a:prstGeom>
          <a:solidFill>
            <a:schemeClr val="accent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6275297" y="3817479"/>
            <a:ext cx="179294" cy="179294"/>
          </a:xfrm>
          <a:prstGeom prst="ellipse">
            <a:avLst/>
          </a:prstGeom>
          <a:solidFill>
            <a:schemeClr val="accent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椭圆 16"/>
          <p:cNvSpPr>
            <a:spLocks noChangeAspect="1"/>
          </p:cNvSpPr>
          <p:nvPr/>
        </p:nvSpPr>
        <p:spPr>
          <a:xfrm>
            <a:off x="6798834" y="4462937"/>
            <a:ext cx="144000" cy="144000"/>
          </a:xfrm>
          <a:prstGeom prst="ellipse">
            <a:avLst/>
          </a:prstGeom>
          <a:solidFill>
            <a:schemeClr val="accent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椭圆 17"/>
          <p:cNvSpPr>
            <a:spLocks noChangeAspect="1"/>
          </p:cNvSpPr>
          <p:nvPr/>
        </p:nvSpPr>
        <p:spPr>
          <a:xfrm>
            <a:off x="7155630" y="3530610"/>
            <a:ext cx="252000" cy="252000"/>
          </a:xfrm>
          <a:prstGeom prst="ellipse">
            <a:avLst/>
          </a:prstGeom>
          <a:solidFill>
            <a:schemeClr val="accent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838199" y="5940630"/>
            <a:ext cx="847561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 smtClean="0">
                <a:solidFill>
                  <a:schemeClr val="accent1">
                    <a:lumMod val="75000"/>
                  </a:schemeClr>
                </a:solidFill>
              </a:rPr>
              <a:t>Good for marks with occupied area/ share same area</a:t>
            </a:r>
            <a:endParaRPr lang="zh-CN" altLang="en-US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63936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832847"/>
            <a:ext cx="10515600" cy="3344115"/>
          </a:xfrm>
        </p:spPr>
        <p:txBody>
          <a:bodyPr/>
          <a:lstStyle/>
          <a:p>
            <a:r>
              <a:rPr kumimoji="1" lang="en-US" altLang="zh-CN" dirty="0">
                <a:solidFill>
                  <a:schemeClr val="bg2">
                    <a:lumMod val="50000"/>
                  </a:schemeClr>
                </a:solidFill>
              </a:rPr>
              <a:t>Blur </a:t>
            </a:r>
          </a:p>
          <a:p>
            <a:r>
              <a:rPr kumimoji="1" lang="en-US" altLang="zh-CN" sz="3200" b="1" dirty="0"/>
              <a:t>Flicker</a:t>
            </a:r>
          </a:p>
          <a:p>
            <a:r>
              <a:rPr kumimoji="1" lang="en-US" altLang="zh-CN" dirty="0" smtClean="0">
                <a:solidFill>
                  <a:schemeClr val="bg2">
                    <a:lumMod val="50000"/>
                  </a:schemeClr>
                </a:solidFill>
              </a:rPr>
              <a:t>Zoom-in</a:t>
            </a:r>
          </a:p>
          <a:p>
            <a:r>
              <a:rPr kumimoji="1" lang="en-US" altLang="zh-CN" dirty="0" smtClean="0">
                <a:solidFill>
                  <a:schemeClr val="bg2">
                    <a:lumMod val="50000"/>
                  </a:schemeClr>
                </a:solidFill>
              </a:rPr>
              <a:t>Annotation</a:t>
            </a:r>
          </a:p>
          <a:p>
            <a:r>
              <a:rPr kumimoji="1" lang="en-US" altLang="zh-CN" dirty="0" smtClean="0">
                <a:solidFill>
                  <a:schemeClr val="bg2">
                    <a:lumMod val="50000"/>
                  </a:schemeClr>
                </a:solidFill>
              </a:rPr>
              <a:t>Motion</a:t>
            </a:r>
            <a:endParaRPr kumimoji="1" lang="en-US" altLang="zh-CN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资料带 18"/>
          <p:cNvSpPr/>
          <p:nvPr/>
        </p:nvSpPr>
        <p:spPr>
          <a:xfrm>
            <a:off x="3958004" y="3299064"/>
            <a:ext cx="4023360" cy="1720279"/>
          </a:xfrm>
          <a:custGeom>
            <a:avLst/>
            <a:gdLst>
              <a:gd name="connsiteX0" fmla="*/ 0 w 10000"/>
              <a:gd name="connsiteY0" fmla="*/ 1000 h 10000"/>
              <a:gd name="connsiteX1" fmla="*/ 2500 w 10000"/>
              <a:gd name="connsiteY1" fmla="*/ 2000 h 10000"/>
              <a:gd name="connsiteX2" fmla="*/ 5000 w 10000"/>
              <a:gd name="connsiteY2" fmla="*/ 1000 h 10000"/>
              <a:gd name="connsiteX3" fmla="*/ 7500 w 10000"/>
              <a:gd name="connsiteY3" fmla="*/ 0 h 10000"/>
              <a:gd name="connsiteX4" fmla="*/ 10000 w 10000"/>
              <a:gd name="connsiteY4" fmla="*/ 1000 h 10000"/>
              <a:gd name="connsiteX5" fmla="*/ 10000 w 10000"/>
              <a:gd name="connsiteY5" fmla="*/ 9000 h 10000"/>
              <a:gd name="connsiteX6" fmla="*/ 7500 w 10000"/>
              <a:gd name="connsiteY6" fmla="*/ 8000 h 10000"/>
              <a:gd name="connsiteX7" fmla="*/ 5000 w 10000"/>
              <a:gd name="connsiteY7" fmla="*/ 9000 h 10000"/>
              <a:gd name="connsiteX8" fmla="*/ 2500 w 10000"/>
              <a:gd name="connsiteY8" fmla="*/ 10000 h 10000"/>
              <a:gd name="connsiteX9" fmla="*/ 0 w 10000"/>
              <a:gd name="connsiteY9" fmla="*/ 9000 h 10000"/>
              <a:gd name="connsiteX10" fmla="*/ 0 w 10000"/>
              <a:gd name="connsiteY10" fmla="*/ 1000 h 10000"/>
              <a:gd name="connsiteX0" fmla="*/ 0 w 10000"/>
              <a:gd name="connsiteY0" fmla="*/ 1001 h 10001"/>
              <a:gd name="connsiteX1" fmla="*/ 2500 w 10000"/>
              <a:gd name="connsiteY1" fmla="*/ 6560 h 10001"/>
              <a:gd name="connsiteX2" fmla="*/ 5000 w 10000"/>
              <a:gd name="connsiteY2" fmla="*/ 1001 h 10001"/>
              <a:gd name="connsiteX3" fmla="*/ 7500 w 10000"/>
              <a:gd name="connsiteY3" fmla="*/ 1 h 10001"/>
              <a:gd name="connsiteX4" fmla="*/ 10000 w 10000"/>
              <a:gd name="connsiteY4" fmla="*/ 1001 h 10001"/>
              <a:gd name="connsiteX5" fmla="*/ 10000 w 10000"/>
              <a:gd name="connsiteY5" fmla="*/ 9001 h 10001"/>
              <a:gd name="connsiteX6" fmla="*/ 7500 w 10000"/>
              <a:gd name="connsiteY6" fmla="*/ 8001 h 10001"/>
              <a:gd name="connsiteX7" fmla="*/ 5000 w 10000"/>
              <a:gd name="connsiteY7" fmla="*/ 9001 h 10001"/>
              <a:gd name="connsiteX8" fmla="*/ 2500 w 10000"/>
              <a:gd name="connsiteY8" fmla="*/ 10001 h 10001"/>
              <a:gd name="connsiteX9" fmla="*/ 0 w 10000"/>
              <a:gd name="connsiteY9" fmla="*/ 9001 h 10001"/>
              <a:gd name="connsiteX10" fmla="*/ 0 w 10000"/>
              <a:gd name="connsiteY10" fmla="*/ 1001 h 10001"/>
              <a:gd name="connsiteX0" fmla="*/ 0 w 10000"/>
              <a:gd name="connsiteY0" fmla="*/ 1001 h 14712"/>
              <a:gd name="connsiteX1" fmla="*/ 2500 w 10000"/>
              <a:gd name="connsiteY1" fmla="*/ 6560 h 14712"/>
              <a:gd name="connsiteX2" fmla="*/ 5000 w 10000"/>
              <a:gd name="connsiteY2" fmla="*/ 1001 h 14712"/>
              <a:gd name="connsiteX3" fmla="*/ 7500 w 10000"/>
              <a:gd name="connsiteY3" fmla="*/ 1 h 14712"/>
              <a:gd name="connsiteX4" fmla="*/ 10000 w 10000"/>
              <a:gd name="connsiteY4" fmla="*/ 1001 h 14712"/>
              <a:gd name="connsiteX5" fmla="*/ 10000 w 10000"/>
              <a:gd name="connsiteY5" fmla="*/ 9001 h 14712"/>
              <a:gd name="connsiteX6" fmla="*/ 7500 w 10000"/>
              <a:gd name="connsiteY6" fmla="*/ 8001 h 14712"/>
              <a:gd name="connsiteX7" fmla="*/ 5000 w 10000"/>
              <a:gd name="connsiteY7" fmla="*/ 9001 h 14712"/>
              <a:gd name="connsiteX8" fmla="*/ 2500 w 10000"/>
              <a:gd name="connsiteY8" fmla="*/ 14712 h 14712"/>
              <a:gd name="connsiteX9" fmla="*/ 0 w 10000"/>
              <a:gd name="connsiteY9" fmla="*/ 9001 h 14712"/>
              <a:gd name="connsiteX10" fmla="*/ 0 w 10000"/>
              <a:gd name="connsiteY10" fmla="*/ 1001 h 14712"/>
              <a:gd name="connsiteX0" fmla="*/ 0 w 10000"/>
              <a:gd name="connsiteY0" fmla="*/ 6471 h 20182"/>
              <a:gd name="connsiteX1" fmla="*/ 2500 w 10000"/>
              <a:gd name="connsiteY1" fmla="*/ 12030 h 20182"/>
              <a:gd name="connsiteX2" fmla="*/ 5000 w 10000"/>
              <a:gd name="connsiteY2" fmla="*/ 6471 h 20182"/>
              <a:gd name="connsiteX3" fmla="*/ 7468 w 10000"/>
              <a:gd name="connsiteY3" fmla="*/ 0 h 20182"/>
              <a:gd name="connsiteX4" fmla="*/ 10000 w 10000"/>
              <a:gd name="connsiteY4" fmla="*/ 6471 h 20182"/>
              <a:gd name="connsiteX5" fmla="*/ 10000 w 10000"/>
              <a:gd name="connsiteY5" fmla="*/ 14471 h 20182"/>
              <a:gd name="connsiteX6" fmla="*/ 7500 w 10000"/>
              <a:gd name="connsiteY6" fmla="*/ 13471 h 20182"/>
              <a:gd name="connsiteX7" fmla="*/ 5000 w 10000"/>
              <a:gd name="connsiteY7" fmla="*/ 14471 h 20182"/>
              <a:gd name="connsiteX8" fmla="*/ 2500 w 10000"/>
              <a:gd name="connsiteY8" fmla="*/ 20182 h 20182"/>
              <a:gd name="connsiteX9" fmla="*/ 0 w 10000"/>
              <a:gd name="connsiteY9" fmla="*/ 14471 h 20182"/>
              <a:gd name="connsiteX10" fmla="*/ 0 w 10000"/>
              <a:gd name="connsiteY10" fmla="*/ 6471 h 20182"/>
              <a:gd name="connsiteX0" fmla="*/ 0 w 10000"/>
              <a:gd name="connsiteY0" fmla="*/ 6471 h 20182"/>
              <a:gd name="connsiteX1" fmla="*/ 2500 w 10000"/>
              <a:gd name="connsiteY1" fmla="*/ 12030 h 20182"/>
              <a:gd name="connsiteX2" fmla="*/ 5000 w 10000"/>
              <a:gd name="connsiteY2" fmla="*/ 6471 h 20182"/>
              <a:gd name="connsiteX3" fmla="*/ 7468 w 10000"/>
              <a:gd name="connsiteY3" fmla="*/ 0 h 20182"/>
              <a:gd name="connsiteX4" fmla="*/ 10000 w 10000"/>
              <a:gd name="connsiteY4" fmla="*/ 6471 h 20182"/>
              <a:gd name="connsiteX5" fmla="*/ 10000 w 10000"/>
              <a:gd name="connsiteY5" fmla="*/ 14471 h 20182"/>
              <a:gd name="connsiteX6" fmla="*/ 7532 w 10000"/>
              <a:gd name="connsiteY6" fmla="*/ 9064 h 20182"/>
              <a:gd name="connsiteX7" fmla="*/ 5000 w 10000"/>
              <a:gd name="connsiteY7" fmla="*/ 14471 h 20182"/>
              <a:gd name="connsiteX8" fmla="*/ 2500 w 10000"/>
              <a:gd name="connsiteY8" fmla="*/ 20182 h 20182"/>
              <a:gd name="connsiteX9" fmla="*/ 0 w 10000"/>
              <a:gd name="connsiteY9" fmla="*/ 14471 h 20182"/>
              <a:gd name="connsiteX10" fmla="*/ 0 w 10000"/>
              <a:gd name="connsiteY10" fmla="*/ 6471 h 20182"/>
              <a:gd name="connsiteX0" fmla="*/ 0 w 10000"/>
              <a:gd name="connsiteY0" fmla="*/ 6850 h 20561"/>
              <a:gd name="connsiteX1" fmla="*/ 2500 w 10000"/>
              <a:gd name="connsiteY1" fmla="*/ 12409 h 20561"/>
              <a:gd name="connsiteX2" fmla="*/ 5000 w 10000"/>
              <a:gd name="connsiteY2" fmla="*/ 6850 h 20561"/>
              <a:gd name="connsiteX3" fmla="*/ 7468 w 10000"/>
              <a:gd name="connsiteY3" fmla="*/ 379 h 20561"/>
              <a:gd name="connsiteX4" fmla="*/ 9968 w 10000"/>
              <a:gd name="connsiteY4" fmla="*/ 1075 h 20561"/>
              <a:gd name="connsiteX5" fmla="*/ 10000 w 10000"/>
              <a:gd name="connsiteY5" fmla="*/ 14850 h 20561"/>
              <a:gd name="connsiteX6" fmla="*/ 7532 w 10000"/>
              <a:gd name="connsiteY6" fmla="*/ 9443 h 20561"/>
              <a:gd name="connsiteX7" fmla="*/ 5000 w 10000"/>
              <a:gd name="connsiteY7" fmla="*/ 14850 h 20561"/>
              <a:gd name="connsiteX8" fmla="*/ 2500 w 10000"/>
              <a:gd name="connsiteY8" fmla="*/ 20561 h 20561"/>
              <a:gd name="connsiteX9" fmla="*/ 0 w 10000"/>
              <a:gd name="connsiteY9" fmla="*/ 14850 h 20561"/>
              <a:gd name="connsiteX10" fmla="*/ 0 w 10000"/>
              <a:gd name="connsiteY10" fmla="*/ 6850 h 20561"/>
              <a:gd name="connsiteX0" fmla="*/ 0 w 10032"/>
              <a:gd name="connsiteY0" fmla="*/ 6850 h 20561"/>
              <a:gd name="connsiteX1" fmla="*/ 2500 w 10032"/>
              <a:gd name="connsiteY1" fmla="*/ 12409 h 20561"/>
              <a:gd name="connsiteX2" fmla="*/ 5000 w 10032"/>
              <a:gd name="connsiteY2" fmla="*/ 6850 h 20561"/>
              <a:gd name="connsiteX3" fmla="*/ 7468 w 10032"/>
              <a:gd name="connsiteY3" fmla="*/ 379 h 20561"/>
              <a:gd name="connsiteX4" fmla="*/ 9968 w 10032"/>
              <a:gd name="connsiteY4" fmla="*/ 1075 h 20561"/>
              <a:gd name="connsiteX5" fmla="*/ 10032 w 10032"/>
              <a:gd name="connsiteY5" fmla="*/ 9075 h 20561"/>
              <a:gd name="connsiteX6" fmla="*/ 7532 w 10032"/>
              <a:gd name="connsiteY6" fmla="*/ 9443 h 20561"/>
              <a:gd name="connsiteX7" fmla="*/ 5000 w 10032"/>
              <a:gd name="connsiteY7" fmla="*/ 14850 h 20561"/>
              <a:gd name="connsiteX8" fmla="*/ 2500 w 10032"/>
              <a:gd name="connsiteY8" fmla="*/ 20561 h 20561"/>
              <a:gd name="connsiteX9" fmla="*/ 0 w 10032"/>
              <a:gd name="connsiteY9" fmla="*/ 14850 h 20561"/>
              <a:gd name="connsiteX10" fmla="*/ 0 w 10032"/>
              <a:gd name="connsiteY10" fmla="*/ 6850 h 20561"/>
              <a:gd name="connsiteX0" fmla="*/ 0 w 10032"/>
              <a:gd name="connsiteY0" fmla="*/ 6316 h 20027"/>
              <a:gd name="connsiteX1" fmla="*/ 2500 w 10032"/>
              <a:gd name="connsiteY1" fmla="*/ 11875 h 20027"/>
              <a:gd name="connsiteX2" fmla="*/ 5000 w 10032"/>
              <a:gd name="connsiteY2" fmla="*/ 6316 h 20027"/>
              <a:gd name="connsiteX3" fmla="*/ 7468 w 10032"/>
              <a:gd name="connsiteY3" fmla="*/ 605 h 20027"/>
              <a:gd name="connsiteX4" fmla="*/ 9968 w 10032"/>
              <a:gd name="connsiteY4" fmla="*/ 541 h 20027"/>
              <a:gd name="connsiteX5" fmla="*/ 10032 w 10032"/>
              <a:gd name="connsiteY5" fmla="*/ 8541 h 20027"/>
              <a:gd name="connsiteX6" fmla="*/ 7532 w 10032"/>
              <a:gd name="connsiteY6" fmla="*/ 8909 h 20027"/>
              <a:gd name="connsiteX7" fmla="*/ 5000 w 10032"/>
              <a:gd name="connsiteY7" fmla="*/ 14316 h 20027"/>
              <a:gd name="connsiteX8" fmla="*/ 2500 w 10032"/>
              <a:gd name="connsiteY8" fmla="*/ 20027 h 20027"/>
              <a:gd name="connsiteX9" fmla="*/ 0 w 10032"/>
              <a:gd name="connsiteY9" fmla="*/ 14316 h 20027"/>
              <a:gd name="connsiteX10" fmla="*/ 0 w 10032"/>
              <a:gd name="connsiteY10" fmla="*/ 6316 h 20027"/>
              <a:gd name="connsiteX0" fmla="*/ 65 w 10032"/>
              <a:gd name="connsiteY0" fmla="*/ 11483 h 20027"/>
              <a:gd name="connsiteX1" fmla="*/ 2500 w 10032"/>
              <a:gd name="connsiteY1" fmla="*/ 11875 h 20027"/>
              <a:gd name="connsiteX2" fmla="*/ 5000 w 10032"/>
              <a:gd name="connsiteY2" fmla="*/ 6316 h 20027"/>
              <a:gd name="connsiteX3" fmla="*/ 7468 w 10032"/>
              <a:gd name="connsiteY3" fmla="*/ 605 h 20027"/>
              <a:gd name="connsiteX4" fmla="*/ 9968 w 10032"/>
              <a:gd name="connsiteY4" fmla="*/ 541 h 20027"/>
              <a:gd name="connsiteX5" fmla="*/ 10032 w 10032"/>
              <a:gd name="connsiteY5" fmla="*/ 8541 h 20027"/>
              <a:gd name="connsiteX6" fmla="*/ 7532 w 10032"/>
              <a:gd name="connsiteY6" fmla="*/ 8909 h 20027"/>
              <a:gd name="connsiteX7" fmla="*/ 5000 w 10032"/>
              <a:gd name="connsiteY7" fmla="*/ 14316 h 20027"/>
              <a:gd name="connsiteX8" fmla="*/ 2500 w 10032"/>
              <a:gd name="connsiteY8" fmla="*/ 20027 h 20027"/>
              <a:gd name="connsiteX9" fmla="*/ 0 w 10032"/>
              <a:gd name="connsiteY9" fmla="*/ 14316 h 20027"/>
              <a:gd name="connsiteX10" fmla="*/ 65 w 10032"/>
              <a:gd name="connsiteY10" fmla="*/ 11483 h 20027"/>
              <a:gd name="connsiteX0" fmla="*/ 33 w 10000"/>
              <a:gd name="connsiteY0" fmla="*/ 11483 h 20114"/>
              <a:gd name="connsiteX1" fmla="*/ 2468 w 10000"/>
              <a:gd name="connsiteY1" fmla="*/ 11875 h 20114"/>
              <a:gd name="connsiteX2" fmla="*/ 4968 w 10000"/>
              <a:gd name="connsiteY2" fmla="*/ 6316 h 20114"/>
              <a:gd name="connsiteX3" fmla="*/ 7436 w 10000"/>
              <a:gd name="connsiteY3" fmla="*/ 605 h 20114"/>
              <a:gd name="connsiteX4" fmla="*/ 9936 w 10000"/>
              <a:gd name="connsiteY4" fmla="*/ 541 h 20114"/>
              <a:gd name="connsiteX5" fmla="*/ 10000 w 10000"/>
              <a:gd name="connsiteY5" fmla="*/ 8541 h 20114"/>
              <a:gd name="connsiteX6" fmla="*/ 7500 w 10000"/>
              <a:gd name="connsiteY6" fmla="*/ 8909 h 20114"/>
              <a:gd name="connsiteX7" fmla="*/ 4968 w 10000"/>
              <a:gd name="connsiteY7" fmla="*/ 14316 h 20114"/>
              <a:gd name="connsiteX8" fmla="*/ 2468 w 10000"/>
              <a:gd name="connsiteY8" fmla="*/ 20027 h 20114"/>
              <a:gd name="connsiteX9" fmla="*/ 0 w 10000"/>
              <a:gd name="connsiteY9" fmla="*/ 19787 h 20114"/>
              <a:gd name="connsiteX10" fmla="*/ 33 w 10000"/>
              <a:gd name="connsiteY10" fmla="*/ 11483 h 20114"/>
              <a:gd name="connsiteX0" fmla="*/ 33 w 10000"/>
              <a:gd name="connsiteY0" fmla="*/ 11383 h 20014"/>
              <a:gd name="connsiteX1" fmla="*/ 2468 w 10000"/>
              <a:gd name="connsiteY1" fmla="*/ 11775 h 20014"/>
              <a:gd name="connsiteX2" fmla="*/ 4449 w 10000"/>
              <a:gd name="connsiteY2" fmla="*/ 4696 h 20014"/>
              <a:gd name="connsiteX3" fmla="*/ 7436 w 10000"/>
              <a:gd name="connsiteY3" fmla="*/ 505 h 20014"/>
              <a:gd name="connsiteX4" fmla="*/ 9936 w 10000"/>
              <a:gd name="connsiteY4" fmla="*/ 441 h 20014"/>
              <a:gd name="connsiteX5" fmla="*/ 10000 w 10000"/>
              <a:gd name="connsiteY5" fmla="*/ 8441 h 20014"/>
              <a:gd name="connsiteX6" fmla="*/ 7500 w 10000"/>
              <a:gd name="connsiteY6" fmla="*/ 8809 h 20014"/>
              <a:gd name="connsiteX7" fmla="*/ 4968 w 10000"/>
              <a:gd name="connsiteY7" fmla="*/ 14216 h 20014"/>
              <a:gd name="connsiteX8" fmla="*/ 2468 w 10000"/>
              <a:gd name="connsiteY8" fmla="*/ 19927 h 20014"/>
              <a:gd name="connsiteX9" fmla="*/ 0 w 10000"/>
              <a:gd name="connsiteY9" fmla="*/ 19687 h 20014"/>
              <a:gd name="connsiteX10" fmla="*/ 33 w 10000"/>
              <a:gd name="connsiteY10" fmla="*/ 11383 h 20014"/>
              <a:gd name="connsiteX0" fmla="*/ 33 w 10000"/>
              <a:gd name="connsiteY0" fmla="*/ 11383 h 20014"/>
              <a:gd name="connsiteX1" fmla="*/ 2468 w 10000"/>
              <a:gd name="connsiteY1" fmla="*/ 11775 h 20014"/>
              <a:gd name="connsiteX2" fmla="*/ 4449 w 10000"/>
              <a:gd name="connsiteY2" fmla="*/ 4696 h 20014"/>
              <a:gd name="connsiteX3" fmla="*/ 7436 w 10000"/>
              <a:gd name="connsiteY3" fmla="*/ 505 h 20014"/>
              <a:gd name="connsiteX4" fmla="*/ 9936 w 10000"/>
              <a:gd name="connsiteY4" fmla="*/ 441 h 20014"/>
              <a:gd name="connsiteX5" fmla="*/ 10000 w 10000"/>
              <a:gd name="connsiteY5" fmla="*/ 8441 h 20014"/>
              <a:gd name="connsiteX6" fmla="*/ 7500 w 10000"/>
              <a:gd name="connsiteY6" fmla="*/ 8809 h 20014"/>
              <a:gd name="connsiteX7" fmla="*/ 4903 w 10000"/>
              <a:gd name="connsiteY7" fmla="*/ 12696 h 20014"/>
              <a:gd name="connsiteX8" fmla="*/ 2468 w 10000"/>
              <a:gd name="connsiteY8" fmla="*/ 19927 h 20014"/>
              <a:gd name="connsiteX9" fmla="*/ 0 w 10000"/>
              <a:gd name="connsiteY9" fmla="*/ 19687 h 20014"/>
              <a:gd name="connsiteX10" fmla="*/ 33 w 10000"/>
              <a:gd name="connsiteY10" fmla="*/ 11383 h 200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000" h="20014">
                <a:moveTo>
                  <a:pt x="33" y="11383"/>
                </a:moveTo>
                <a:cubicBezTo>
                  <a:pt x="33" y="11935"/>
                  <a:pt x="1732" y="12889"/>
                  <a:pt x="2468" y="11775"/>
                </a:cubicBezTo>
                <a:cubicBezTo>
                  <a:pt x="3204" y="10661"/>
                  <a:pt x="3621" y="6574"/>
                  <a:pt x="4449" y="4696"/>
                </a:cubicBezTo>
                <a:cubicBezTo>
                  <a:pt x="5277" y="2818"/>
                  <a:pt x="6522" y="1214"/>
                  <a:pt x="7436" y="505"/>
                </a:cubicBezTo>
                <a:cubicBezTo>
                  <a:pt x="8350" y="-204"/>
                  <a:pt x="9936" y="-111"/>
                  <a:pt x="9936" y="441"/>
                </a:cubicBezTo>
                <a:cubicBezTo>
                  <a:pt x="9947" y="5033"/>
                  <a:pt x="9989" y="3849"/>
                  <a:pt x="10000" y="8441"/>
                </a:cubicBezTo>
                <a:cubicBezTo>
                  <a:pt x="10000" y="7889"/>
                  <a:pt x="8349" y="8100"/>
                  <a:pt x="7500" y="8809"/>
                </a:cubicBezTo>
                <a:cubicBezTo>
                  <a:pt x="6651" y="9518"/>
                  <a:pt x="5742" y="10843"/>
                  <a:pt x="4903" y="12696"/>
                </a:cubicBezTo>
                <a:cubicBezTo>
                  <a:pt x="4064" y="14549"/>
                  <a:pt x="3849" y="19927"/>
                  <a:pt x="2468" y="19927"/>
                </a:cubicBezTo>
                <a:cubicBezTo>
                  <a:pt x="1087" y="19927"/>
                  <a:pt x="0" y="20239"/>
                  <a:pt x="0" y="19687"/>
                </a:cubicBezTo>
                <a:cubicBezTo>
                  <a:pt x="22" y="18743"/>
                  <a:pt x="11" y="12327"/>
                  <a:pt x="33" y="11383"/>
                </a:cubicBezTo>
                <a:close/>
              </a:path>
            </a:pathLst>
          </a:cu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Highlight for attention guidance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32</a:t>
            </a:fld>
            <a:endParaRPr kumimoji="1"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838200" y="1561957"/>
            <a:ext cx="671008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 smtClean="0">
                <a:solidFill>
                  <a:schemeClr val="bg2">
                    <a:lumMod val="50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Overview </a:t>
            </a:r>
            <a:r>
              <a:rPr kumimoji="1" lang="en-US" altLang="zh-CN" sz="3200" b="1" dirty="0" smtClean="0">
                <a:solidFill>
                  <a:schemeClr val="bg2">
                    <a:lumMod val="50000"/>
                  </a:schemeClr>
                </a:solidFill>
                <a:latin typeface="Bradley Hand" charset="0"/>
                <a:ea typeface="Bradley Hand" charset="0"/>
                <a:cs typeface="Bradley Hand" charset="0"/>
                <a:sym typeface="Wingdings"/>
              </a:rPr>
              <a:t> an individual mark</a:t>
            </a:r>
          </a:p>
          <a:p>
            <a:r>
              <a:rPr kumimoji="1" lang="en-US" altLang="zh-CN" sz="3200" b="1" dirty="0" smtClean="0">
                <a:solidFill>
                  <a:schemeClr val="bg2">
                    <a:lumMod val="50000"/>
                  </a:schemeClr>
                </a:solidFill>
                <a:latin typeface="Bradley Hand" charset="0"/>
                <a:ea typeface="Bradley Hand" charset="0"/>
                <a:cs typeface="Bradley Hand" charset="0"/>
                <a:sym typeface="Wingdings"/>
              </a:rPr>
              <a:t>One mark  another mark</a:t>
            </a:r>
            <a:endParaRPr kumimoji="1" lang="zh-CN" altLang="en-US" sz="3200" b="1" dirty="0">
              <a:solidFill>
                <a:schemeClr val="bg2">
                  <a:lumMod val="50000"/>
                </a:schemeClr>
              </a:solidFill>
              <a:latin typeface="Bradley Hand" charset="0"/>
              <a:ea typeface="Bradley Hand" charset="0"/>
              <a:cs typeface="Bradley Hand" charset="0"/>
            </a:endParaRPr>
          </a:p>
        </p:txBody>
      </p:sp>
      <p:cxnSp>
        <p:nvCxnSpPr>
          <p:cNvPr id="6" name="直线箭头连接符 5"/>
          <p:cNvCxnSpPr/>
          <p:nvPr/>
        </p:nvCxnSpPr>
        <p:spPr>
          <a:xfrm flipV="1">
            <a:off x="3804619" y="2684030"/>
            <a:ext cx="0" cy="31017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线箭头连接符 6"/>
          <p:cNvCxnSpPr/>
          <p:nvPr/>
        </p:nvCxnSpPr>
        <p:spPr>
          <a:xfrm flipV="1">
            <a:off x="3813586" y="5767892"/>
            <a:ext cx="53340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椭圆 7"/>
          <p:cNvSpPr/>
          <p:nvPr/>
        </p:nvSpPr>
        <p:spPr>
          <a:xfrm>
            <a:off x="4772808" y="3817479"/>
            <a:ext cx="179294" cy="179294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椭圆 8"/>
          <p:cNvSpPr>
            <a:spLocks noChangeAspect="1"/>
          </p:cNvSpPr>
          <p:nvPr/>
        </p:nvSpPr>
        <p:spPr>
          <a:xfrm>
            <a:off x="5100918" y="5341477"/>
            <a:ext cx="324000" cy="3240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椭圆 9"/>
          <p:cNvSpPr>
            <a:spLocks noChangeAspect="1"/>
          </p:cNvSpPr>
          <p:nvPr/>
        </p:nvSpPr>
        <p:spPr>
          <a:xfrm>
            <a:off x="5429028" y="4104348"/>
            <a:ext cx="288000" cy="2880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椭圆 10"/>
          <p:cNvSpPr>
            <a:spLocks noChangeAspect="1"/>
          </p:cNvSpPr>
          <p:nvPr/>
        </p:nvSpPr>
        <p:spPr>
          <a:xfrm>
            <a:off x="4774604" y="3476822"/>
            <a:ext cx="216000" cy="21600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4170385" y="3817479"/>
            <a:ext cx="179294" cy="179294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椭圆 12"/>
          <p:cNvSpPr>
            <a:spLocks noChangeAspect="1"/>
          </p:cNvSpPr>
          <p:nvPr/>
        </p:nvSpPr>
        <p:spPr>
          <a:xfrm>
            <a:off x="7869216" y="3817479"/>
            <a:ext cx="466166" cy="46800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椭圆 13"/>
          <p:cNvSpPr>
            <a:spLocks noChangeAspect="1"/>
          </p:cNvSpPr>
          <p:nvPr/>
        </p:nvSpPr>
        <p:spPr>
          <a:xfrm>
            <a:off x="4561244" y="4552584"/>
            <a:ext cx="612000" cy="612000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椭圆 14"/>
          <p:cNvSpPr>
            <a:spLocks noChangeAspect="1"/>
          </p:cNvSpPr>
          <p:nvPr/>
        </p:nvSpPr>
        <p:spPr>
          <a:xfrm>
            <a:off x="5947187" y="3118234"/>
            <a:ext cx="468000" cy="468000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6275297" y="3817479"/>
            <a:ext cx="179294" cy="179294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椭圆 16"/>
          <p:cNvSpPr>
            <a:spLocks noChangeAspect="1"/>
          </p:cNvSpPr>
          <p:nvPr/>
        </p:nvSpPr>
        <p:spPr>
          <a:xfrm>
            <a:off x="6798834" y="4462937"/>
            <a:ext cx="144000" cy="144000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椭圆 17"/>
          <p:cNvSpPr>
            <a:spLocks noChangeAspect="1"/>
          </p:cNvSpPr>
          <p:nvPr/>
        </p:nvSpPr>
        <p:spPr>
          <a:xfrm>
            <a:off x="7155630" y="3530610"/>
            <a:ext cx="252000" cy="2520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838198" y="5797198"/>
            <a:ext cx="1074855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chemeClr val="accent1">
                    <a:lumMod val="75000"/>
                  </a:schemeClr>
                </a:solidFill>
              </a:rPr>
              <a:t>Attractive </a:t>
            </a:r>
            <a:r>
              <a:rPr lang="zh-CN" altLang="en-US" sz="2400" dirty="0" smtClean="0">
                <a:solidFill>
                  <a:schemeClr val="accent1">
                    <a:lumMod val="75000"/>
                  </a:schemeClr>
                </a:solidFill>
              </a:rPr>
              <a:t>Flicker</a:t>
            </a:r>
            <a:r>
              <a:rPr lang="en-US" altLang="zh-CN" sz="2400" dirty="0" smtClean="0">
                <a:solidFill>
                  <a:schemeClr val="accent1">
                    <a:lumMod val="75000"/>
                  </a:schemeClr>
                </a:solidFill>
              </a:rPr>
              <a:t>:</a:t>
            </a:r>
            <a:r>
              <a:rPr lang="zh-CN" altLang="en-US" sz="24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zh-CN" altLang="en-US" sz="2400" dirty="0">
                <a:solidFill>
                  <a:schemeClr val="accent1">
                    <a:lumMod val="75000"/>
                  </a:schemeClr>
                </a:solidFill>
              </a:rPr>
              <a:t>Guiding Attention in Dynamic Narrative </a:t>
            </a:r>
            <a:r>
              <a:rPr lang="zh-CN" altLang="en-US" sz="2400" dirty="0" smtClean="0">
                <a:solidFill>
                  <a:schemeClr val="accent1">
                    <a:lumMod val="75000"/>
                  </a:schemeClr>
                </a:solidFill>
              </a:rPr>
              <a:t>Visualizations</a:t>
            </a:r>
            <a:endParaRPr lang="en-US" altLang="zh-CN" sz="2400" dirty="0" smtClean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altLang="zh-CN" sz="2400" dirty="0" smtClean="0">
                <a:solidFill>
                  <a:schemeClr val="accent1">
                    <a:lumMod val="75000"/>
                  </a:schemeClr>
                </a:solidFill>
              </a:rPr>
              <a:t>Application????</a:t>
            </a:r>
            <a:endParaRPr lang="zh-CN" altLang="en-US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0957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" dur="250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6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250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9" grpId="1" animBg="1"/>
      <p:bldP spid="19" grpId="2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832847"/>
            <a:ext cx="10515600" cy="3344115"/>
          </a:xfrm>
        </p:spPr>
        <p:txBody>
          <a:bodyPr/>
          <a:lstStyle/>
          <a:p>
            <a:r>
              <a:rPr kumimoji="1" lang="en-US" altLang="zh-CN" dirty="0">
                <a:solidFill>
                  <a:schemeClr val="bg2">
                    <a:lumMod val="50000"/>
                  </a:schemeClr>
                </a:solidFill>
              </a:rPr>
              <a:t>Blur </a:t>
            </a:r>
          </a:p>
          <a:p>
            <a:r>
              <a:rPr kumimoji="1" lang="en-US" altLang="zh-CN" dirty="0">
                <a:solidFill>
                  <a:schemeClr val="bg2">
                    <a:lumMod val="50000"/>
                  </a:schemeClr>
                </a:solidFill>
              </a:rPr>
              <a:t>Flicker</a:t>
            </a:r>
          </a:p>
          <a:p>
            <a:r>
              <a:rPr kumimoji="1" lang="en-US" altLang="zh-CN" sz="3200" b="1" dirty="0"/>
              <a:t>Zoom-in</a:t>
            </a:r>
          </a:p>
          <a:p>
            <a:r>
              <a:rPr kumimoji="1" lang="en-US" altLang="zh-CN" dirty="0">
                <a:solidFill>
                  <a:schemeClr val="bg2">
                    <a:lumMod val="50000"/>
                  </a:schemeClr>
                </a:solidFill>
              </a:rPr>
              <a:t>Annotation </a:t>
            </a:r>
          </a:p>
          <a:p>
            <a:r>
              <a:rPr kumimoji="1" lang="en-US" altLang="zh-CN" dirty="0" smtClean="0">
                <a:solidFill>
                  <a:schemeClr val="bg2">
                    <a:lumMod val="50000"/>
                  </a:schemeClr>
                </a:solidFill>
              </a:rPr>
              <a:t>Motion</a:t>
            </a:r>
            <a:endParaRPr kumimoji="1" lang="en-US" altLang="zh-CN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资料带 18"/>
          <p:cNvSpPr/>
          <p:nvPr/>
        </p:nvSpPr>
        <p:spPr>
          <a:xfrm>
            <a:off x="3958004" y="3299064"/>
            <a:ext cx="4023360" cy="1720279"/>
          </a:xfrm>
          <a:custGeom>
            <a:avLst/>
            <a:gdLst>
              <a:gd name="connsiteX0" fmla="*/ 0 w 10000"/>
              <a:gd name="connsiteY0" fmla="*/ 1000 h 10000"/>
              <a:gd name="connsiteX1" fmla="*/ 2500 w 10000"/>
              <a:gd name="connsiteY1" fmla="*/ 2000 h 10000"/>
              <a:gd name="connsiteX2" fmla="*/ 5000 w 10000"/>
              <a:gd name="connsiteY2" fmla="*/ 1000 h 10000"/>
              <a:gd name="connsiteX3" fmla="*/ 7500 w 10000"/>
              <a:gd name="connsiteY3" fmla="*/ 0 h 10000"/>
              <a:gd name="connsiteX4" fmla="*/ 10000 w 10000"/>
              <a:gd name="connsiteY4" fmla="*/ 1000 h 10000"/>
              <a:gd name="connsiteX5" fmla="*/ 10000 w 10000"/>
              <a:gd name="connsiteY5" fmla="*/ 9000 h 10000"/>
              <a:gd name="connsiteX6" fmla="*/ 7500 w 10000"/>
              <a:gd name="connsiteY6" fmla="*/ 8000 h 10000"/>
              <a:gd name="connsiteX7" fmla="*/ 5000 w 10000"/>
              <a:gd name="connsiteY7" fmla="*/ 9000 h 10000"/>
              <a:gd name="connsiteX8" fmla="*/ 2500 w 10000"/>
              <a:gd name="connsiteY8" fmla="*/ 10000 h 10000"/>
              <a:gd name="connsiteX9" fmla="*/ 0 w 10000"/>
              <a:gd name="connsiteY9" fmla="*/ 9000 h 10000"/>
              <a:gd name="connsiteX10" fmla="*/ 0 w 10000"/>
              <a:gd name="connsiteY10" fmla="*/ 1000 h 10000"/>
              <a:gd name="connsiteX0" fmla="*/ 0 w 10000"/>
              <a:gd name="connsiteY0" fmla="*/ 1001 h 10001"/>
              <a:gd name="connsiteX1" fmla="*/ 2500 w 10000"/>
              <a:gd name="connsiteY1" fmla="*/ 6560 h 10001"/>
              <a:gd name="connsiteX2" fmla="*/ 5000 w 10000"/>
              <a:gd name="connsiteY2" fmla="*/ 1001 h 10001"/>
              <a:gd name="connsiteX3" fmla="*/ 7500 w 10000"/>
              <a:gd name="connsiteY3" fmla="*/ 1 h 10001"/>
              <a:gd name="connsiteX4" fmla="*/ 10000 w 10000"/>
              <a:gd name="connsiteY4" fmla="*/ 1001 h 10001"/>
              <a:gd name="connsiteX5" fmla="*/ 10000 w 10000"/>
              <a:gd name="connsiteY5" fmla="*/ 9001 h 10001"/>
              <a:gd name="connsiteX6" fmla="*/ 7500 w 10000"/>
              <a:gd name="connsiteY6" fmla="*/ 8001 h 10001"/>
              <a:gd name="connsiteX7" fmla="*/ 5000 w 10000"/>
              <a:gd name="connsiteY7" fmla="*/ 9001 h 10001"/>
              <a:gd name="connsiteX8" fmla="*/ 2500 w 10000"/>
              <a:gd name="connsiteY8" fmla="*/ 10001 h 10001"/>
              <a:gd name="connsiteX9" fmla="*/ 0 w 10000"/>
              <a:gd name="connsiteY9" fmla="*/ 9001 h 10001"/>
              <a:gd name="connsiteX10" fmla="*/ 0 w 10000"/>
              <a:gd name="connsiteY10" fmla="*/ 1001 h 10001"/>
              <a:gd name="connsiteX0" fmla="*/ 0 w 10000"/>
              <a:gd name="connsiteY0" fmla="*/ 1001 h 14712"/>
              <a:gd name="connsiteX1" fmla="*/ 2500 w 10000"/>
              <a:gd name="connsiteY1" fmla="*/ 6560 h 14712"/>
              <a:gd name="connsiteX2" fmla="*/ 5000 w 10000"/>
              <a:gd name="connsiteY2" fmla="*/ 1001 h 14712"/>
              <a:gd name="connsiteX3" fmla="*/ 7500 w 10000"/>
              <a:gd name="connsiteY3" fmla="*/ 1 h 14712"/>
              <a:gd name="connsiteX4" fmla="*/ 10000 w 10000"/>
              <a:gd name="connsiteY4" fmla="*/ 1001 h 14712"/>
              <a:gd name="connsiteX5" fmla="*/ 10000 w 10000"/>
              <a:gd name="connsiteY5" fmla="*/ 9001 h 14712"/>
              <a:gd name="connsiteX6" fmla="*/ 7500 w 10000"/>
              <a:gd name="connsiteY6" fmla="*/ 8001 h 14712"/>
              <a:gd name="connsiteX7" fmla="*/ 5000 w 10000"/>
              <a:gd name="connsiteY7" fmla="*/ 9001 h 14712"/>
              <a:gd name="connsiteX8" fmla="*/ 2500 w 10000"/>
              <a:gd name="connsiteY8" fmla="*/ 14712 h 14712"/>
              <a:gd name="connsiteX9" fmla="*/ 0 w 10000"/>
              <a:gd name="connsiteY9" fmla="*/ 9001 h 14712"/>
              <a:gd name="connsiteX10" fmla="*/ 0 w 10000"/>
              <a:gd name="connsiteY10" fmla="*/ 1001 h 14712"/>
              <a:gd name="connsiteX0" fmla="*/ 0 w 10000"/>
              <a:gd name="connsiteY0" fmla="*/ 6471 h 20182"/>
              <a:gd name="connsiteX1" fmla="*/ 2500 w 10000"/>
              <a:gd name="connsiteY1" fmla="*/ 12030 h 20182"/>
              <a:gd name="connsiteX2" fmla="*/ 5000 w 10000"/>
              <a:gd name="connsiteY2" fmla="*/ 6471 h 20182"/>
              <a:gd name="connsiteX3" fmla="*/ 7468 w 10000"/>
              <a:gd name="connsiteY3" fmla="*/ 0 h 20182"/>
              <a:gd name="connsiteX4" fmla="*/ 10000 w 10000"/>
              <a:gd name="connsiteY4" fmla="*/ 6471 h 20182"/>
              <a:gd name="connsiteX5" fmla="*/ 10000 w 10000"/>
              <a:gd name="connsiteY5" fmla="*/ 14471 h 20182"/>
              <a:gd name="connsiteX6" fmla="*/ 7500 w 10000"/>
              <a:gd name="connsiteY6" fmla="*/ 13471 h 20182"/>
              <a:gd name="connsiteX7" fmla="*/ 5000 w 10000"/>
              <a:gd name="connsiteY7" fmla="*/ 14471 h 20182"/>
              <a:gd name="connsiteX8" fmla="*/ 2500 w 10000"/>
              <a:gd name="connsiteY8" fmla="*/ 20182 h 20182"/>
              <a:gd name="connsiteX9" fmla="*/ 0 w 10000"/>
              <a:gd name="connsiteY9" fmla="*/ 14471 h 20182"/>
              <a:gd name="connsiteX10" fmla="*/ 0 w 10000"/>
              <a:gd name="connsiteY10" fmla="*/ 6471 h 20182"/>
              <a:gd name="connsiteX0" fmla="*/ 0 w 10000"/>
              <a:gd name="connsiteY0" fmla="*/ 6471 h 20182"/>
              <a:gd name="connsiteX1" fmla="*/ 2500 w 10000"/>
              <a:gd name="connsiteY1" fmla="*/ 12030 h 20182"/>
              <a:gd name="connsiteX2" fmla="*/ 5000 w 10000"/>
              <a:gd name="connsiteY2" fmla="*/ 6471 h 20182"/>
              <a:gd name="connsiteX3" fmla="*/ 7468 w 10000"/>
              <a:gd name="connsiteY3" fmla="*/ 0 h 20182"/>
              <a:gd name="connsiteX4" fmla="*/ 10000 w 10000"/>
              <a:gd name="connsiteY4" fmla="*/ 6471 h 20182"/>
              <a:gd name="connsiteX5" fmla="*/ 10000 w 10000"/>
              <a:gd name="connsiteY5" fmla="*/ 14471 h 20182"/>
              <a:gd name="connsiteX6" fmla="*/ 7532 w 10000"/>
              <a:gd name="connsiteY6" fmla="*/ 9064 h 20182"/>
              <a:gd name="connsiteX7" fmla="*/ 5000 w 10000"/>
              <a:gd name="connsiteY7" fmla="*/ 14471 h 20182"/>
              <a:gd name="connsiteX8" fmla="*/ 2500 w 10000"/>
              <a:gd name="connsiteY8" fmla="*/ 20182 h 20182"/>
              <a:gd name="connsiteX9" fmla="*/ 0 w 10000"/>
              <a:gd name="connsiteY9" fmla="*/ 14471 h 20182"/>
              <a:gd name="connsiteX10" fmla="*/ 0 w 10000"/>
              <a:gd name="connsiteY10" fmla="*/ 6471 h 20182"/>
              <a:gd name="connsiteX0" fmla="*/ 0 w 10000"/>
              <a:gd name="connsiteY0" fmla="*/ 6850 h 20561"/>
              <a:gd name="connsiteX1" fmla="*/ 2500 w 10000"/>
              <a:gd name="connsiteY1" fmla="*/ 12409 h 20561"/>
              <a:gd name="connsiteX2" fmla="*/ 5000 w 10000"/>
              <a:gd name="connsiteY2" fmla="*/ 6850 h 20561"/>
              <a:gd name="connsiteX3" fmla="*/ 7468 w 10000"/>
              <a:gd name="connsiteY3" fmla="*/ 379 h 20561"/>
              <a:gd name="connsiteX4" fmla="*/ 9968 w 10000"/>
              <a:gd name="connsiteY4" fmla="*/ 1075 h 20561"/>
              <a:gd name="connsiteX5" fmla="*/ 10000 w 10000"/>
              <a:gd name="connsiteY5" fmla="*/ 14850 h 20561"/>
              <a:gd name="connsiteX6" fmla="*/ 7532 w 10000"/>
              <a:gd name="connsiteY6" fmla="*/ 9443 h 20561"/>
              <a:gd name="connsiteX7" fmla="*/ 5000 w 10000"/>
              <a:gd name="connsiteY7" fmla="*/ 14850 h 20561"/>
              <a:gd name="connsiteX8" fmla="*/ 2500 w 10000"/>
              <a:gd name="connsiteY8" fmla="*/ 20561 h 20561"/>
              <a:gd name="connsiteX9" fmla="*/ 0 w 10000"/>
              <a:gd name="connsiteY9" fmla="*/ 14850 h 20561"/>
              <a:gd name="connsiteX10" fmla="*/ 0 w 10000"/>
              <a:gd name="connsiteY10" fmla="*/ 6850 h 20561"/>
              <a:gd name="connsiteX0" fmla="*/ 0 w 10032"/>
              <a:gd name="connsiteY0" fmla="*/ 6850 h 20561"/>
              <a:gd name="connsiteX1" fmla="*/ 2500 w 10032"/>
              <a:gd name="connsiteY1" fmla="*/ 12409 h 20561"/>
              <a:gd name="connsiteX2" fmla="*/ 5000 w 10032"/>
              <a:gd name="connsiteY2" fmla="*/ 6850 h 20561"/>
              <a:gd name="connsiteX3" fmla="*/ 7468 w 10032"/>
              <a:gd name="connsiteY3" fmla="*/ 379 h 20561"/>
              <a:gd name="connsiteX4" fmla="*/ 9968 w 10032"/>
              <a:gd name="connsiteY4" fmla="*/ 1075 h 20561"/>
              <a:gd name="connsiteX5" fmla="*/ 10032 w 10032"/>
              <a:gd name="connsiteY5" fmla="*/ 9075 h 20561"/>
              <a:gd name="connsiteX6" fmla="*/ 7532 w 10032"/>
              <a:gd name="connsiteY6" fmla="*/ 9443 h 20561"/>
              <a:gd name="connsiteX7" fmla="*/ 5000 w 10032"/>
              <a:gd name="connsiteY7" fmla="*/ 14850 h 20561"/>
              <a:gd name="connsiteX8" fmla="*/ 2500 w 10032"/>
              <a:gd name="connsiteY8" fmla="*/ 20561 h 20561"/>
              <a:gd name="connsiteX9" fmla="*/ 0 w 10032"/>
              <a:gd name="connsiteY9" fmla="*/ 14850 h 20561"/>
              <a:gd name="connsiteX10" fmla="*/ 0 w 10032"/>
              <a:gd name="connsiteY10" fmla="*/ 6850 h 20561"/>
              <a:gd name="connsiteX0" fmla="*/ 0 w 10032"/>
              <a:gd name="connsiteY0" fmla="*/ 6316 h 20027"/>
              <a:gd name="connsiteX1" fmla="*/ 2500 w 10032"/>
              <a:gd name="connsiteY1" fmla="*/ 11875 h 20027"/>
              <a:gd name="connsiteX2" fmla="*/ 5000 w 10032"/>
              <a:gd name="connsiteY2" fmla="*/ 6316 h 20027"/>
              <a:gd name="connsiteX3" fmla="*/ 7468 w 10032"/>
              <a:gd name="connsiteY3" fmla="*/ 605 h 20027"/>
              <a:gd name="connsiteX4" fmla="*/ 9968 w 10032"/>
              <a:gd name="connsiteY4" fmla="*/ 541 h 20027"/>
              <a:gd name="connsiteX5" fmla="*/ 10032 w 10032"/>
              <a:gd name="connsiteY5" fmla="*/ 8541 h 20027"/>
              <a:gd name="connsiteX6" fmla="*/ 7532 w 10032"/>
              <a:gd name="connsiteY6" fmla="*/ 8909 h 20027"/>
              <a:gd name="connsiteX7" fmla="*/ 5000 w 10032"/>
              <a:gd name="connsiteY7" fmla="*/ 14316 h 20027"/>
              <a:gd name="connsiteX8" fmla="*/ 2500 w 10032"/>
              <a:gd name="connsiteY8" fmla="*/ 20027 h 20027"/>
              <a:gd name="connsiteX9" fmla="*/ 0 w 10032"/>
              <a:gd name="connsiteY9" fmla="*/ 14316 h 20027"/>
              <a:gd name="connsiteX10" fmla="*/ 0 w 10032"/>
              <a:gd name="connsiteY10" fmla="*/ 6316 h 20027"/>
              <a:gd name="connsiteX0" fmla="*/ 65 w 10032"/>
              <a:gd name="connsiteY0" fmla="*/ 11483 h 20027"/>
              <a:gd name="connsiteX1" fmla="*/ 2500 w 10032"/>
              <a:gd name="connsiteY1" fmla="*/ 11875 h 20027"/>
              <a:gd name="connsiteX2" fmla="*/ 5000 w 10032"/>
              <a:gd name="connsiteY2" fmla="*/ 6316 h 20027"/>
              <a:gd name="connsiteX3" fmla="*/ 7468 w 10032"/>
              <a:gd name="connsiteY3" fmla="*/ 605 h 20027"/>
              <a:gd name="connsiteX4" fmla="*/ 9968 w 10032"/>
              <a:gd name="connsiteY4" fmla="*/ 541 h 20027"/>
              <a:gd name="connsiteX5" fmla="*/ 10032 w 10032"/>
              <a:gd name="connsiteY5" fmla="*/ 8541 h 20027"/>
              <a:gd name="connsiteX6" fmla="*/ 7532 w 10032"/>
              <a:gd name="connsiteY6" fmla="*/ 8909 h 20027"/>
              <a:gd name="connsiteX7" fmla="*/ 5000 w 10032"/>
              <a:gd name="connsiteY7" fmla="*/ 14316 h 20027"/>
              <a:gd name="connsiteX8" fmla="*/ 2500 w 10032"/>
              <a:gd name="connsiteY8" fmla="*/ 20027 h 20027"/>
              <a:gd name="connsiteX9" fmla="*/ 0 w 10032"/>
              <a:gd name="connsiteY9" fmla="*/ 14316 h 20027"/>
              <a:gd name="connsiteX10" fmla="*/ 65 w 10032"/>
              <a:gd name="connsiteY10" fmla="*/ 11483 h 20027"/>
              <a:gd name="connsiteX0" fmla="*/ 33 w 10000"/>
              <a:gd name="connsiteY0" fmla="*/ 11483 h 20114"/>
              <a:gd name="connsiteX1" fmla="*/ 2468 w 10000"/>
              <a:gd name="connsiteY1" fmla="*/ 11875 h 20114"/>
              <a:gd name="connsiteX2" fmla="*/ 4968 w 10000"/>
              <a:gd name="connsiteY2" fmla="*/ 6316 h 20114"/>
              <a:gd name="connsiteX3" fmla="*/ 7436 w 10000"/>
              <a:gd name="connsiteY3" fmla="*/ 605 h 20114"/>
              <a:gd name="connsiteX4" fmla="*/ 9936 w 10000"/>
              <a:gd name="connsiteY4" fmla="*/ 541 h 20114"/>
              <a:gd name="connsiteX5" fmla="*/ 10000 w 10000"/>
              <a:gd name="connsiteY5" fmla="*/ 8541 h 20114"/>
              <a:gd name="connsiteX6" fmla="*/ 7500 w 10000"/>
              <a:gd name="connsiteY6" fmla="*/ 8909 h 20114"/>
              <a:gd name="connsiteX7" fmla="*/ 4968 w 10000"/>
              <a:gd name="connsiteY7" fmla="*/ 14316 h 20114"/>
              <a:gd name="connsiteX8" fmla="*/ 2468 w 10000"/>
              <a:gd name="connsiteY8" fmla="*/ 20027 h 20114"/>
              <a:gd name="connsiteX9" fmla="*/ 0 w 10000"/>
              <a:gd name="connsiteY9" fmla="*/ 19787 h 20114"/>
              <a:gd name="connsiteX10" fmla="*/ 33 w 10000"/>
              <a:gd name="connsiteY10" fmla="*/ 11483 h 20114"/>
              <a:gd name="connsiteX0" fmla="*/ 33 w 10000"/>
              <a:gd name="connsiteY0" fmla="*/ 11383 h 20014"/>
              <a:gd name="connsiteX1" fmla="*/ 2468 w 10000"/>
              <a:gd name="connsiteY1" fmla="*/ 11775 h 20014"/>
              <a:gd name="connsiteX2" fmla="*/ 4449 w 10000"/>
              <a:gd name="connsiteY2" fmla="*/ 4696 h 20014"/>
              <a:gd name="connsiteX3" fmla="*/ 7436 w 10000"/>
              <a:gd name="connsiteY3" fmla="*/ 505 h 20014"/>
              <a:gd name="connsiteX4" fmla="*/ 9936 w 10000"/>
              <a:gd name="connsiteY4" fmla="*/ 441 h 20014"/>
              <a:gd name="connsiteX5" fmla="*/ 10000 w 10000"/>
              <a:gd name="connsiteY5" fmla="*/ 8441 h 20014"/>
              <a:gd name="connsiteX6" fmla="*/ 7500 w 10000"/>
              <a:gd name="connsiteY6" fmla="*/ 8809 h 20014"/>
              <a:gd name="connsiteX7" fmla="*/ 4968 w 10000"/>
              <a:gd name="connsiteY7" fmla="*/ 14216 h 20014"/>
              <a:gd name="connsiteX8" fmla="*/ 2468 w 10000"/>
              <a:gd name="connsiteY8" fmla="*/ 19927 h 20014"/>
              <a:gd name="connsiteX9" fmla="*/ 0 w 10000"/>
              <a:gd name="connsiteY9" fmla="*/ 19687 h 20014"/>
              <a:gd name="connsiteX10" fmla="*/ 33 w 10000"/>
              <a:gd name="connsiteY10" fmla="*/ 11383 h 20014"/>
              <a:gd name="connsiteX0" fmla="*/ 33 w 10000"/>
              <a:gd name="connsiteY0" fmla="*/ 11383 h 20014"/>
              <a:gd name="connsiteX1" fmla="*/ 2468 w 10000"/>
              <a:gd name="connsiteY1" fmla="*/ 11775 h 20014"/>
              <a:gd name="connsiteX2" fmla="*/ 4449 w 10000"/>
              <a:gd name="connsiteY2" fmla="*/ 4696 h 20014"/>
              <a:gd name="connsiteX3" fmla="*/ 7436 w 10000"/>
              <a:gd name="connsiteY3" fmla="*/ 505 h 20014"/>
              <a:gd name="connsiteX4" fmla="*/ 9936 w 10000"/>
              <a:gd name="connsiteY4" fmla="*/ 441 h 20014"/>
              <a:gd name="connsiteX5" fmla="*/ 10000 w 10000"/>
              <a:gd name="connsiteY5" fmla="*/ 8441 h 20014"/>
              <a:gd name="connsiteX6" fmla="*/ 7500 w 10000"/>
              <a:gd name="connsiteY6" fmla="*/ 8809 h 20014"/>
              <a:gd name="connsiteX7" fmla="*/ 4903 w 10000"/>
              <a:gd name="connsiteY7" fmla="*/ 12696 h 20014"/>
              <a:gd name="connsiteX8" fmla="*/ 2468 w 10000"/>
              <a:gd name="connsiteY8" fmla="*/ 19927 h 20014"/>
              <a:gd name="connsiteX9" fmla="*/ 0 w 10000"/>
              <a:gd name="connsiteY9" fmla="*/ 19687 h 20014"/>
              <a:gd name="connsiteX10" fmla="*/ 33 w 10000"/>
              <a:gd name="connsiteY10" fmla="*/ 11383 h 200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000" h="20014">
                <a:moveTo>
                  <a:pt x="33" y="11383"/>
                </a:moveTo>
                <a:cubicBezTo>
                  <a:pt x="33" y="11935"/>
                  <a:pt x="1732" y="12889"/>
                  <a:pt x="2468" y="11775"/>
                </a:cubicBezTo>
                <a:cubicBezTo>
                  <a:pt x="3204" y="10661"/>
                  <a:pt x="3621" y="6574"/>
                  <a:pt x="4449" y="4696"/>
                </a:cubicBezTo>
                <a:cubicBezTo>
                  <a:pt x="5277" y="2818"/>
                  <a:pt x="6522" y="1214"/>
                  <a:pt x="7436" y="505"/>
                </a:cubicBezTo>
                <a:cubicBezTo>
                  <a:pt x="8350" y="-204"/>
                  <a:pt x="9936" y="-111"/>
                  <a:pt x="9936" y="441"/>
                </a:cubicBezTo>
                <a:cubicBezTo>
                  <a:pt x="9947" y="5033"/>
                  <a:pt x="9989" y="3849"/>
                  <a:pt x="10000" y="8441"/>
                </a:cubicBezTo>
                <a:cubicBezTo>
                  <a:pt x="10000" y="7889"/>
                  <a:pt x="8349" y="8100"/>
                  <a:pt x="7500" y="8809"/>
                </a:cubicBezTo>
                <a:cubicBezTo>
                  <a:pt x="6651" y="9518"/>
                  <a:pt x="5742" y="10843"/>
                  <a:pt x="4903" y="12696"/>
                </a:cubicBezTo>
                <a:cubicBezTo>
                  <a:pt x="4064" y="14549"/>
                  <a:pt x="3849" y="19927"/>
                  <a:pt x="2468" y="19927"/>
                </a:cubicBezTo>
                <a:cubicBezTo>
                  <a:pt x="1087" y="19927"/>
                  <a:pt x="0" y="20239"/>
                  <a:pt x="0" y="19687"/>
                </a:cubicBezTo>
                <a:cubicBezTo>
                  <a:pt x="22" y="18743"/>
                  <a:pt x="11" y="12327"/>
                  <a:pt x="33" y="11383"/>
                </a:cubicBezTo>
                <a:close/>
              </a:path>
            </a:pathLst>
          </a:cu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Highlight for attention guidance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33</a:t>
            </a:fld>
            <a:endParaRPr kumimoji="1"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838200" y="1561957"/>
            <a:ext cx="671008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 smtClean="0">
                <a:solidFill>
                  <a:schemeClr val="bg2">
                    <a:lumMod val="50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Overview </a:t>
            </a:r>
            <a:r>
              <a:rPr kumimoji="1" lang="en-US" altLang="zh-CN" sz="3200" b="1" dirty="0" smtClean="0">
                <a:solidFill>
                  <a:schemeClr val="bg2">
                    <a:lumMod val="50000"/>
                  </a:schemeClr>
                </a:solidFill>
                <a:latin typeface="Bradley Hand" charset="0"/>
                <a:ea typeface="Bradley Hand" charset="0"/>
                <a:cs typeface="Bradley Hand" charset="0"/>
                <a:sym typeface="Wingdings"/>
              </a:rPr>
              <a:t> an individual mark</a:t>
            </a:r>
          </a:p>
          <a:p>
            <a:r>
              <a:rPr kumimoji="1" lang="en-US" altLang="zh-CN" sz="3200" b="1" dirty="0" smtClean="0">
                <a:solidFill>
                  <a:schemeClr val="bg2">
                    <a:lumMod val="50000"/>
                  </a:schemeClr>
                </a:solidFill>
                <a:latin typeface="Bradley Hand" charset="0"/>
                <a:ea typeface="Bradley Hand" charset="0"/>
                <a:cs typeface="Bradley Hand" charset="0"/>
                <a:sym typeface="Wingdings"/>
              </a:rPr>
              <a:t>One mark  another mark</a:t>
            </a:r>
            <a:endParaRPr kumimoji="1" lang="zh-CN" altLang="en-US" sz="3200" b="1" dirty="0">
              <a:solidFill>
                <a:schemeClr val="bg2">
                  <a:lumMod val="50000"/>
                </a:schemeClr>
              </a:solidFill>
              <a:latin typeface="Bradley Hand" charset="0"/>
              <a:ea typeface="Bradley Hand" charset="0"/>
              <a:cs typeface="Bradley Hand" charset="0"/>
            </a:endParaRPr>
          </a:p>
        </p:txBody>
      </p:sp>
      <p:cxnSp>
        <p:nvCxnSpPr>
          <p:cNvPr id="6" name="直线箭头连接符 5"/>
          <p:cNvCxnSpPr/>
          <p:nvPr/>
        </p:nvCxnSpPr>
        <p:spPr>
          <a:xfrm flipV="1">
            <a:off x="3804619" y="2684030"/>
            <a:ext cx="0" cy="31017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线箭头连接符 6"/>
          <p:cNvCxnSpPr/>
          <p:nvPr/>
        </p:nvCxnSpPr>
        <p:spPr>
          <a:xfrm flipV="1">
            <a:off x="3813586" y="5767892"/>
            <a:ext cx="53340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椭圆 7"/>
          <p:cNvSpPr/>
          <p:nvPr/>
        </p:nvSpPr>
        <p:spPr>
          <a:xfrm>
            <a:off x="4772808" y="3817479"/>
            <a:ext cx="179294" cy="179294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椭圆 8"/>
          <p:cNvSpPr>
            <a:spLocks noChangeAspect="1"/>
          </p:cNvSpPr>
          <p:nvPr/>
        </p:nvSpPr>
        <p:spPr>
          <a:xfrm>
            <a:off x="5100918" y="5341477"/>
            <a:ext cx="324000" cy="3240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椭圆 9"/>
          <p:cNvSpPr>
            <a:spLocks noChangeAspect="1"/>
          </p:cNvSpPr>
          <p:nvPr/>
        </p:nvSpPr>
        <p:spPr>
          <a:xfrm>
            <a:off x="5429028" y="4104348"/>
            <a:ext cx="288000" cy="2880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椭圆 10"/>
          <p:cNvSpPr>
            <a:spLocks noChangeAspect="1"/>
          </p:cNvSpPr>
          <p:nvPr/>
        </p:nvSpPr>
        <p:spPr>
          <a:xfrm>
            <a:off x="4774604" y="3476822"/>
            <a:ext cx="216000" cy="21600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4170385" y="3817479"/>
            <a:ext cx="179294" cy="179294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椭圆 12"/>
          <p:cNvSpPr>
            <a:spLocks noChangeAspect="1"/>
          </p:cNvSpPr>
          <p:nvPr/>
        </p:nvSpPr>
        <p:spPr>
          <a:xfrm>
            <a:off x="7869216" y="3817479"/>
            <a:ext cx="466166" cy="46800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椭圆 13"/>
          <p:cNvSpPr>
            <a:spLocks noChangeAspect="1"/>
          </p:cNvSpPr>
          <p:nvPr/>
        </p:nvSpPr>
        <p:spPr>
          <a:xfrm>
            <a:off x="4561244" y="4552584"/>
            <a:ext cx="612000" cy="612000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椭圆 14"/>
          <p:cNvSpPr>
            <a:spLocks noChangeAspect="1"/>
          </p:cNvSpPr>
          <p:nvPr/>
        </p:nvSpPr>
        <p:spPr>
          <a:xfrm>
            <a:off x="5947187" y="3118234"/>
            <a:ext cx="468000" cy="468000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6275297" y="3817479"/>
            <a:ext cx="179294" cy="179294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椭圆 16"/>
          <p:cNvSpPr>
            <a:spLocks noChangeAspect="1"/>
          </p:cNvSpPr>
          <p:nvPr/>
        </p:nvSpPr>
        <p:spPr>
          <a:xfrm>
            <a:off x="6798834" y="4462937"/>
            <a:ext cx="144000" cy="144000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椭圆 17"/>
          <p:cNvSpPr>
            <a:spLocks noChangeAspect="1"/>
          </p:cNvSpPr>
          <p:nvPr/>
        </p:nvSpPr>
        <p:spPr>
          <a:xfrm>
            <a:off x="7155630" y="3530610"/>
            <a:ext cx="252000" cy="2520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75252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6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" dur="250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6" presetClass="emph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250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1" animBg="1"/>
      <p:bldP spid="19" grpId="2" animBg="1"/>
      <p:bldP spid="19" grpId="3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832847"/>
            <a:ext cx="10515600" cy="3344115"/>
          </a:xfrm>
        </p:spPr>
        <p:txBody>
          <a:bodyPr/>
          <a:lstStyle/>
          <a:p>
            <a:r>
              <a:rPr kumimoji="1" lang="en-US" altLang="zh-CN" dirty="0">
                <a:solidFill>
                  <a:schemeClr val="bg2">
                    <a:lumMod val="50000"/>
                  </a:schemeClr>
                </a:solidFill>
              </a:rPr>
              <a:t>Blur </a:t>
            </a:r>
          </a:p>
          <a:p>
            <a:r>
              <a:rPr kumimoji="1" lang="en-US" altLang="zh-CN" dirty="0">
                <a:solidFill>
                  <a:schemeClr val="bg2">
                    <a:lumMod val="50000"/>
                  </a:schemeClr>
                </a:solidFill>
              </a:rPr>
              <a:t>Flicker</a:t>
            </a:r>
          </a:p>
          <a:p>
            <a:r>
              <a:rPr kumimoji="1" lang="en-US" altLang="zh-CN" sz="3200" b="1" dirty="0"/>
              <a:t>Zoom-in</a:t>
            </a:r>
          </a:p>
          <a:p>
            <a:r>
              <a:rPr kumimoji="1" lang="en-US" altLang="zh-CN" dirty="0" smtClean="0">
                <a:solidFill>
                  <a:schemeClr val="bg2">
                    <a:lumMod val="50000"/>
                  </a:schemeClr>
                </a:solidFill>
              </a:rPr>
              <a:t>Annotation </a:t>
            </a:r>
          </a:p>
          <a:p>
            <a:r>
              <a:rPr kumimoji="1" lang="en-US" altLang="zh-CN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kumimoji="1" lang="en-US" altLang="zh-CN" dirty="0" smtClean="0">
                <a:solidFill>
                  <a:schemeClr val="bg2">
                    <a:lumMod val="50000"/>
                  </a:schemeClr>
                </a:solidFill>
              </a:rPr>
              <a:t>Motion</a:t>
            </a:r>
            <a:endParaRPr kumimoji="1" lang="en-US" altLang="zh-CN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Highlight for attention guidance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34</a:t>
            </a:fld>
            <a:endParaRPr kumimoji="1"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838200" y="1561957"/>
            <a:ext cx="671008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 smtClean="0">
                <a:solidFill>
                  <a:schemeClr val="bg2">
                    <a:lumMod val="50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Overview </a:t>
            </a:r>
            <a:r>
              <a:rPr kumimoji="1" lang="en-US" altLang="zh-CN" sz="3200" b="1" dirty="0" smtClean="0">
                <a:solidFill>
                  <a:schemeClr val="bg2">
                    <a:lumMod val="50000"/>
                  </a:schemeClr>
                </a:solidFill>
                <a:latin typeface="Bradley Hand" charset="0"/>
                <a:ea typeface="Bradley Hand" charset="0"/>
                <a:cs typeface="Bradley Hand" charset="0"/>
                <a:sym typeface="Wingdings"/>
              </a:rPr>
              <a:t> an individual mark</a:t>
            </a:r>
          </a:p>
          <a:p>
            <a:r>
              <a:rPr kumimoji="1" lang="en-US" altLang="zh-CN" sz="3200" b="1" dirty="0" smtClean="0">
                <a:solidFill>
                  <a:schemeClr val="bg2">
                    <a:lumMod val="50000"/>
                  </a:schemeClr>
                </a:solidFill>
                <a:latin typeface="Bradley Hand" charset="0"/>
                <a:ea typeface="Bradley Hand" charset="0"/>
                <a:cs typeface="Bradley Hand" charset="0"/>
                <a:sym typeface="Wingdings"/>
              </a:rPr>
              <a:t>One mark  another mark</a:t>
            </a:r>
            <a:endParaRPr kumimoji="1" lang="zh-CN" altLang="en-US" sz="3200" b="1" dirty="0">
              <a:solidFill>
                <a:schemeClr val="bg2">
                  <a:lumMod val="50000"/>
                </a:schemeClr>
              </a:solidFill>
              <a:latin typeface="Bradley Hand" charset="0"/>
              <a:ea typeface="Bradley Hand" charset="0"/>
              <a:cs typeface="Bradley Hand" charset="0"/>
            </a:endParaRPr>
          </a:p>
        </p:txBody>
      </p:sp>
      <p:sp>
        <p:nvSpPr>
          <p:cNvPr id="19" name="资料带 18"/>
          <p:cNvSpPr/>
          <p:nvPr/>
        </p:nvSpPr>
        <p:spPr>
          <a:xfrm>
            <a:off x="3278777" y="2743200"/>
            <a:ext cx="5773783" cy="3056709"/>
          </a:xfrm>
          <a:custGeom>
            <a:avLst/>
            <a:gdLst>
              <a:gd name="connsiteX0" fmla="*/ 0 w 10000"/>
              <a:gd name="connsiteY0" fmla="*/ 1000 h 10000"/>
              <a:gd name="connsiteX1" fmla="*/ 2500 w 10000"/>
              <a:gd name="connsiteY1" fmla="*/ 2000 h 10000"/>
              <a:gd name="connsiteX2" fmla="*/ 5000 w 10000"/>
              <a:gd name="connsiteY2" fmla="*/ 1000 h 10000"/>
              <a:gd name="connsiteX3" fmla="*/ 7500 w 10000"/>
              <a:gd name="connsiteY3" fmla="*/ 0 h 10000"/>
              <a:gd name="connsiteX4" fmla="*/ 10000 w 10000"/>
              <a:gd name="connsiteY4" fmla="*/ 1000 h 10000"/>
              <a:gd name="connsiteX5" fmla="*/ 10000 w 10000"/>
              <a:gd name="connsiteY5" fmla="*/ 9000 h 10000"/>
              <a:gd name="connsiteX6" fmla="*/ 7500 w 10000"/>
              <a:gd name="connsiteY6" fmla="*/ 8000 h 10000"/>
              <a:gd name="connsiteX7" fmla="*/ 5000 w 10000"/>
              <a:gd name="connsiteY7" fmla="*/ 9000 h 10000"/>
              <a:gd name="connsiteX8" fmla="*/ 2500 w 10000"/>
              <a:gd name="connsiteY8" fmla="*/ 10000 h 10000"/>
              <a:gd name="connsiteX9" fmla="*/ 0 w 10000"/>
              <a:gd name="connsiteY9" fmla="*/ 9000 h 10000"/>
              <a:gd name="connsiteX10" fmla="*/ 0 w 10000"/>
              <a:gd name="connsiteY10" fmla="*/ 1000 h 10000"/>
              <a:gd name="connsiteX0" fmla="*/ 0 w 10000"/>
              <a:gd name="connsiteY0" fmla="*/ 1001 h 10001"/>
              <a:gd name="connsiteX1" fmla="*/ 2500 w 10000"/>
              <a:gd name="connsiteY1" fmla="*/ 6560 h 10001"/>
              <a:gd name="connsiteX2" fmla="*/ 5000 w 10000"/>
              <a:gd name="connsiteY2" fmla="*/ 1001 h 10001"/>
              <a:gd name="connsiteX3" fmla="*/ 7500 w 10000"/>
              <a:gd name="connsiteY3" fmla="*/ 1 h 10001"/>
              <a:gd name="connsiteX4" fmla="*/ 10000 w 10000"/>
              <a:gd name="connsiteY4" fmla="*/ 1001 h 10001"/>
              <a:gd name="connsiteX5" fmla="*/ 10000 w 10000"/>
              <a:gd name="connsiteY5" fmla="*/ 9001 h 10001"/>
              <a:gd name="connsiteX6" fmla="*/ 7500 w 10000"/>
              <a:gd name="connsiteY6" fmla="*/ 8001 h 10001"/>
              <a:gd name="connsiteX7" fmla="*/ 5000 w 10000"/>
              <a:gd name="connsiteY7" fmla="*/ 9001 h 10001"/>
              <a:gd name="connsiteX8" fmla="*/ 2500 w 10000"/>
              <a:gd name="connsiteY8" fmla="*/ 10001 h 10001"/>
              <a:gd name="connsiteX9" fmla="*/ 0 w 10000"/>
              <a:gd name="connsiteY9" fmla="*/ 9001 h 10001"/>
              <a:gd name="connsiteX10" fmla="*/ 0 w 10000"/>
              <a:gd name="connsiteY10" fmla="*/ 1001 h 10001"/>
              <a:gd name="connsiteX0" fmla="*/ 0 w 10000"/>
              <a:gd name="connsiteY0" fmla="*/ 1001 h 14712"/>
              <a:gd name="connsiteX1" fmla="*/ 2500 w 10000"/>
              <a:gd name="connsiteY1" fmla="*/ 6560 h 14712"/>
              <a:gd name="connsiteX2" fmla="*/ 5000 w 10000"/>
              <a:gd name="connsiteY2" fmla="*/ 1001 h 14712"/>
              <a:gd name="connsiteX3" fmla="*/ 7500 w 10000"/>
              <a:gd name="connsiteY3" fmla="*/ 1 h 14712"/>
              <a:gd name="connsiteX4" fmla="*/ 10000 w 10000"/>
              <a:gd name="connsiteY4" fmla="*/ 1001 h 14712"/>
              <a:gd name="connsiteX5" fmla="*/ 10000 w 10000"/>
              <a:gd name="connsiteY5" fmla="*/ 9001 h 14712"/>
              <a:gd name="connsiteX6" fmla="*/ 7500 w 10000"/>
              <a:gd name="connsiteY6" fmla="*/ 8001 h 14712"/>
              <a:gd name="connsiteX7" fmla="*/ 5000 w 10000"/>
              <a:gd name="connsiteY7" fmla="*/ 9001 h 14712"/>
              <a:gd name="connsiteX8" fmla="*/ 2500 w 10000"/>
              <a:gd name="connsiteY8" fmla="*/ 14712 h 14712"/>
              <a:gd name="connsiteX9" fmla="*/ 0 w 10000"/>
              <a:gd name="connsiteY9" fmla="*/ 9001 h 14712"/>
              <a:gd name="connsiteX10" fmla="*/ 0 w 10000"/>
              <a:gd name="connsiteY10" fmla="*/ 1001 h 14712"/>
              <a:gd name="connsiteX0" fmla="*/ 0 w 10000"/>
              <a:gd name="connsiteY0" fmla="*/ 6471 h 20182"/>
              <a:gd name="connsiteX1" fmla="*/ 2500 w 10000"/>
              <a:gd name="connsiteY1" fmla="*/ 12030 h 20182"/>
              <a:gd name="connsiteX2" fmla="*/ 5000 w 10000"/>
              <a:gd name="connsiteY2" fmla="*/ 6471 h 20182"/>
              <a:gd name="connsiteX3" fmla="*/ 7468 w 10000"/>
              <a:gd name="connsiteY3" fmla="*/ 0 h 20182"/>
              <a:gd name="connsiteX4" fmla="*/ 10000 w 10000"/>
              <a:gd name="connsiteY4" fmla="*/ 6471 h 20182"/>
              <a:gd name="connsiteX5" fmla="*/ 10000 w 10000"/>
              <a:gd name="connsiteY5" fmla="*/ 14471 h 20182"/>
              <a:gd name="connsiteX6" fmla="*/ 7500 w 10000"/>
              <a:gd name="connsiteY6" fmla="*/ 13471 h 20182"/>
              <a:gd name="connsiteX7" fmla="*/ 5000 w 10000"/>
              <a:gd name="connsiteY7" fmla="*/ 14471 h 20182"/>
              <a:gd name="connsiteX8" fmla="*/ 2500 w 10000"/>
              <a:gd name="connsiteY8" fmla="*/ 20182 h 20182"/>
              <a:gd name="connsiteX9" fmla="*/ 0 w 10000"/>
              <a:gd name="connsiteY9" fmla="*/ 14471 h 20182"/>
              <a:gd name="connsiteX10" fmla="*/ 0 w 10000"/>
              <a:gd name="connsiteY10" fmla="*/ 6471 h 20182"/>
              <a:gd name="connsiteX0" fmla="*/ 0 w 10000"/>
              <a:gd name="connsiteY0" fmla="*/ 6471 h 20182"/>
              <a:gd name="connsiteX1" fmla="*/ 2500 w 10000"/>
              <a:gd name="connsiteY1" fmla="*/ 12030 h 20182"/>
              <a:gd name="connsiteX2" fmla="*/ 5000 w 10000"/>
              <a:gd name="connsiteY2" fmla="*/ 6471 h 20182"/>
              <a:gd name="connsiteX3" fmla="*/ 7468 w 10000"/>
              <a:gd name="connsiteY3" fmla="*/ 0 h 20182"/>
              <a:gd name="connsiteX4" fmla="*/ 10000 w 10000"/>
              <a:gd name="connsiteY4" fmla="*/ 6471 h 20182"/>
              <a:gd name="connsiteX5" fmla="*/ 10000 w 10000"/>
              <a:gd name="connsiteY5" fmla="*/ 14471 h 20182"/>
              <a:gd name="connsiteX6" fmla="*/ 7532 w 10000"/>
              <a:gd name="connsiteY6" fmla="*/ 9064 h 20182"/>
              <a:gd name="connsiteX7" fmla="*/ 5000 w 10000"/>
              <a:gd name="connsiteY7" fmla="*/ 14471 h 20182"/>
              <a:gd name="connsiteX8" fmla="*/ 2500 w 10000"/>
              <a:gd name="connsiteY8" fmla="*/ 20182 h 20182"/>
              <a:gd name="connsiteX9" fmla="*/ 0 w 10000"/>
              <a:gd name="connsiteY9" fmla="*/ 14471 h 20182"/>
              <a:gd name="connsiteX10" fmla="*/ 0 w 10000"/>
              <a:gd name="connsiteY10" fmla="*/ 6471 h 20182"/>
              <a:gd name="connsiteX0" fmla="*/ 0 w 10000"/>
              <a:gd name="connsiteY0" fmla="*/ 6850 h 20561"/>
              <a:gd name="connsiteX1" fmla="*/ 2500 w 10000"/>
              <a:gd name="connsiteY1" fmla="*/ 12409 h 20561"/>
              <a:gd name="connsiteX2" fmla="*/ 5000 w 10000"/>
              <a:gd name="connsiteY2" fmla="*/ 6850 h 20561"/>
              <a:gd name="connsiteX3" fmla="*/ 7468 w 10000"/>
              <a:gd name="connsiteY3" fmla="*/ 379 h 20561"/>
              <a:gd name="connsiteX4" fmla="*/ 9968 w 10000"/>
              <a:gd name="connsiteY4" fmla="*/ 1075 h 20561"/>
              <a:gd name="connsiteX5" fmla="*/ 10000 w 10000"/>
              <a:gd name="connsiteY5" fmla="*/ 14850 h 20561"/>
              <a:gd name="connsiteX6" fmla="*/ 7532 w 10000"/>
              <a:gd name="connsiteY6" fmla="*/ 9443 h 20561"/>
              <a:gd name="connsiteX7" fmla="*/ 5000 w 10000"/>
              <a:gd name="connsiteY7" fmla="*/ 14850 h 20561"/>
              <a:gd name="connsiteX8" fmla="*/ 2500 w 10000"/>
              <a:gd name="connsiteY8" fmla="*/ 20561 h 20561"/>
              <a:gd name="connsiteX9" fmla="*/ 0 w 10000"/>
              <a:gd name="connsiteY9" fmla="*/ 14850 h 20561"/>
              <a:gd name="connsiteX10" fmla="*/ 0 w 10000"/>
              <a:gd name="connsiteY10" fmla="*/ 6850 h 20561"/>
              <a:gd name="connsiteX0" fmla="*/ 0 w 10032"/>
              <a:gd name="connsiteY0" fmla="*/ 6850 h 20561"/>
              <a:gd name="connsiteX1" fmla="*/ 2500 w 10032"/>
              <a:gd name="connsiteY1" fmla="*/ 12409 h 20561"/>
              <a:gd name="connsiteX2" fmla="*/ 5000 w 10032"/>
              <a:gd name="connsiteY2" fmla="*/ 6850 h 20561"/>
              <a:gd name="connsiteX3" fmla="*/ 7468 w 10032"/>
              <a:gd name="connsiteY3" fmla="*/ 379 h 20561"/>
              <a:gd name="connsiteX4" fmla="*/ 9968 w 10032"/>
              <a:gd name="connsiteY4" fmla="*/ 1075 h 20561"/>
              <a:gd name="connsiteX5" fmla="*/ 10032 w 10032"/>
              <a:gd name="connsiteY5" fmla="*/ 9075 h 20561"/>
              <a:gd name="connsiteX6" fmla="*/ 7532 w 10032"/>
              <a:gd name="connsiteY6" fmla="*/ 9443 h 20561"/>
              <a:gd name="connsiteX7" fmla="*/ 5000 w 10032"/>
              <a:gd name="connsiteY7" fmla="*/ 14850 h 20561"/>
              <a:gd name="connsiteX8" fmla="*/ 2500 w 10032"/>
              <a:gd name="connsiteY8" fmla="*/ 20561 h 20561"/>
              <a:gd name="connsiteX9" fmla="*/ 0 w 10032"/>
              <a:gd name="connsiteY9" fmla="*/ 14850 h 20561"/>
              <a:gd name="connsiteX10" fmla="*/ 0 w 10032"/>
              <a:gd name="connsiteY10" fmla="*/ 6850 h 20561"/>
              <a:gd name="connsiteX0" fmla="*/ 0 w 10032"/>
              <a:gd name="connsiteY0" fmla="*/ 6316 h 20027"/>
              <a:gd name="connsiteX1" fmla="*/ 2500 w 10032"/>
              <a:gd name="connsiteY1" fmla="*/ 11875 h 20027"/>
              <a:gd name="connsiteX2" fmla="*/ 5000 w 10032"/>
              <a:gd name="connsiteY2" fmla="*/ 6316 h 20027"/>
              <a:gd name="connsiteX3" fmla="*/ 7468 w 10032"/>
              <a:gd name="connsiteY3" fmla="*/ 605 h 20027"/>
              <a:gd name="connsiteX4" fmla="*/ 9968 w 10032"/>
              <a:gd name="connsiteY4" fmla="*/ 541 h 20027"/>
              <a:gd name="connsiteX5" fmla="*/ 10032 w 10032"/>
              <a:gd name="connsiteY5" fmla="*/ 8541 h 20027"/>
              <a:gd name="connsiteX6" fmla="*/ 7532 w 10032"/>
              <a:gd name="connsiteY6" fmla="*/ 8909 h 20027"/>
              <a:gd name="connsiteX7" fmla="*/ 5000 w 10032"/>
              <a:gd name="connsiteY7" fmla="*/ 14316 h 20027"/>
              <a:gd name="connsiteX8" fmla="*/ 2500 w 10032"/>
              <a:gd name="connsiteY8" fmla="*/ 20027 h 20027"/>
              <a:gd name="connsiteX9" fmla="*/ 0 w 10032"/>
              <a:gd name="connsiteY9" fmla="*/ 14316 h 20027"/>
              <a:gd name="connsiteX10" fmla="*/ 0 w 10032"/>
              <a:gd name="connsiteY10" fmla="*/ 6316 h 20027"/>
              <a:gd name="connsiteX0" fmla="*/ 65 w 10032"/>
              <a:gd name="connsiteY0" fmla="*/ 11483 h 20027"/>
              <a:gd name="connsiteX1" fmla="*/ 2500 w 10032"/>
              <a:gd name="connsiteY1" fmla="*/ 11875 h 20027"/>
              <a:gd name="connsiteX2" fmla="*/ 5000 w 10032"/>
              <a:gd name="connsiteY2" fmla="*/ 6316 h 20027"/>
              <a:gd name="connsiteX3" fmla="*/ 7468 w 10032"/>
              <a:gd name="connsiteY3" fmla="*/ 605 h 20027"/>
              <a:gd name="connsiteX4" fmla="*/ 9968 w 10032"/>
              <a:gd name="connsiteY4" fmla="*/ 541 h 20027"/>
              <a:gd name="connsiteX5" fmla="*/ 10032 w 10032"/>
              <a:gd name="connsiteY5" fmla="*/ 8541 h 20027"/>
              <a:gd name="connsiteX6" fmla="*/ 7532 w 10032"/>
              <a:gd name="connsiteY6" fmla="*/ 8909 h 20027"/>
              <a:gd name="connsiteX7" fmla="*/ 5000 w 10032"/>
              <a:gd name="connsiteY7" fmla="*/ 14316 h 20027"/>
              <a:gd name="connsiteX8" fmla="*/ 2500 w 10032"/>
              <a:gd name="connsiteY8" fmla="*/ 20027 h 20027"/>
              <a:gd name="connsiteX9" fmla="*/ 0 w 10032"/>
              <a:gd name="connsiteY9" fmla="*/ 14316 h 20027"/>
              <a:gd name="connsiteX10" fmla="*/ 65 w 10032"/>
              <a:gd name="connsiteY10" fmla="*/ 11483 h 20027"/>
              <a:gd name="connsiteX0" fmla="*/ 33 w 10000"/>
              <a:gd name="connsiteY0" fmla="*/ 11483 h 20114"/>
              <a:gd name="connsiteX1" fmla="*/ 2468 w 10000"/>
              <a:gd name="connsiteY1" fmla="*/ 11875 h 20114"/>
              <a:gd name="connsiteX2" fmla="*/ 4968 w 10000"/>
              <a:gd name="connsiteY2" fmla="*/ 6316 h 20114"/>
              <a:gd name="connsiteX3" fmla="*/ 7436 w 10000"/>
              <a:gd name="connsiteY3" fmla="*/ 605 h 20114"/>
              <a:gd name="connsiteX4" fmla="*/ 9936 w 10000"/>
              <a:gd name="connsiteY4" fmla="*/ 541 h 20114"/>
              <a:gd name="connsiteX5" fmla="*/ 10000 w 10000"/>
              <a:gd name="connsiteY5" fmla="*/ 8541 h 20114"/>
              <a:gd name="connsiteX6" fmla="*/ 7500 w 10000"/>
              <a:gd name="connsiteY6" fmla="*/ 8909 h 20114"/>
              <a:gd name="connsiteX7" fmla="*/ 4968 w 10000"/>
              <a:gd name="connsiteY7" fmla="*/ 14316 h 20114"/>
              <a:gd name="connsiteX8" fmla="*/ 2468 w 10000"/>
              <a:gd name="connsiteY8" fmla="*/ 20027 h 20114"/>
              <a:gd name="connsiteX9" fmla="*/ 0 w 10000"/>
              <a:gd name="connsiteY9" fmla="*/ 19787 h 20114"/>
              <a:gd name="connsiteX10" fmla="*/ 33 w 10000"/>
              <a:gd name="connsiteY10" fmla="*/ 11483 h 20114"/>
              <a:gd name="connsiteX0" fmla="*/ 33 w 10000"/>
              <a:gd name="connsiteY0" fmla="*/ 11383 h 20014"/>
              <a:gd name="connsiteX1" fmla="*/ 2468 w 10000"/>
              <a:gd name="connsiteY1" fmla="*/ 11775 h 20014"/>
              <a:gd name="connsiteX2" fmla="*/ 4449 w 10000"/>
              <a:gd name="connsiteY2" fmla="*/ 4696 h 20014"/>
              <a:gd name="connsiteX3" fmla="*/ 7436 w 10000"/>
              <a:gd name="connsiteY3" fmla="*/ 505 h 20014"/>
              <a:gd name="connsiteX4" fmla="*/ 9936 w 10000"/>
              <a:gd name="connsiteY4" fmla="*/ 441 h 20014"/>
              <a:gd name="connsiteX5" fmla="*/ 10000 w 10000"/>
              <a:gd name="connsiteY5" fmla="*/ 8441 h 20014"/>
              <a:gd name="connsiteX6" fmla="*/ 7500 w 10000"/>
              <a:gd name="connsiteY6" fmla="*/ 8809 h 20014"/>
              <a:gd name="connsiteX7" fmla="*/ 4968 w 10000"/>
              <a:gd name="connsiteY7" fmla="*/ 14216 h 20014"/>
              <a:gd name="connsiteX8" fmla="*/ 2468 w 10000"/>
              <a:gd name="connsiteY8" fmla="*/ 19927 h 20014"/>
              <a:gd name="connsiteX9" fmla="*/ 0 w 10000"/>
              <a:gd name="connsiteY9" fmla="*/ 19687 h 20014"/>
              <a:gd name="connsiteX10" fmla="*/ 33 w 10000"/>
              <a:gd name="connsiteY10" fmla="*/ 11383 h 20014"/>
              <a:gd name="connsiteX0" fmla="*/ 33 w 10000"/>
              <a:gd name="connsiteY0" fmla="*/ 11383 h 20014"/>
              <a:gd name="connsiteX1" fmla="*/ 2468 w 10000"/>
              <a:gd name="connsiteY1" fmla="*/ 11775 h 20014"/>
              <a:gd name="connsiteX2" fmla="*/ 4449 w 10000"/>
              <a:gd name="connsiteY2" fmla="*/ 4696 h 20014"/>
              <a:gd name="connsiteX3" fmla="*/ 7436 w 10000"/>
              <a:gd name="connsiteY3" fmla="*/ 505 h 20014"/>
              <a:gd name="connsiteX4" fmla="*/ 9936 w 10000"/>
              <a:gd name="connsiteY4" fmla="*/ 441 h 20014"/>
              <a:gd name="connsiteX5" fmla="*/ 10000 w 10000"/>
              <a:gd name="connsiteY5" fmla="*/ 8441 h 20014"/>
              <a:gd name="connsiteX6" fmla="*/ 7500 w 10000"/>
              <a:gd name="connsiteY6" fmla="*/ 8809 h 20014"/>
              <a:gd name="connsiteX7" fmla="*/ 4903 w 10000"/>
              <a:gd name="connsiteY7" fmla="*/ 12696 h 20014"/>
              <a:gd name="connsiteX8" fmla="*/ 2468 w 10000"/>
              <a:gd name="connsiteY8" fmla="*/ 19927 h 20014"/>
              <a:gd name="connsiteX9" fmla="*/ 0 w 10000"/>
              <a:gd name="connsiteY9" fmla="*/ 19687 h 20014"/>
              <a:gd name="connsiteX10" fmla="*/ 33 w 10000"/>
              <a:gd name="connsiteY10" fmla="*/ 11383 h 200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000" h="20014">
                <a:moveTo>
                  <a:pt x="33" y="11383"/>
                </a:moveTo>
                <a:cubicBezTo>
                  <a:pt x="33" y="11935"/>
                  <a:pt x="1732" y="12889"/>
                  <a:pt x="2468" y="11775"/>
                </a:cubicBezTo>
                <a:cubicBezTo>
                  <a:pt x="3204" y="10661"/>
                  <a:pt x="3621" y="6574"/>
                  <a:pt x="4449" y="4696"/>
                </a:cubicBezTo>
                <a:cubicBezTo>
                  <a:pt x="5277" y="2818"/>
                  <a:pt x="6522" y="1214"/>
                  <a:pt x="7436" y="505"/>
                </a:cubicBezTo>
                <a:cubicBezTo>
                  <a:pt x="8350" y="-204"/>
                  <a:pt x="9936" y="-111"/>
                  <a:pt x="9936" y="441"/>
                </a:cubicBezTo>
                <a:cubicBezTo>
                  <a:pt x="9947" y="5033"/>
                  <a:pt x="9989" y="3849"/>
                  <a:pt x="10000" y="8441"/>
                </a:cubicBezTo>
                <a:cubicBezTo>
                  <a:pt x="10000" y="7889"/>
                  <a:pt x="8349" y="8100"/>
                  <a:pt x="7500" y="8809"/>
                </a:cubicBezTo>
                <a:cubicBezTo>
                  <a:pt x="6651" y="9518"/>
                  <a:pt x="5742" y="10843"/>
                  <a:pt x="4903" y="12696"/>
                </a:cubicBezTo>
                <a:cubicBezTo>
                  <a:pt x="4064" y="14549"/>
                  <a:pt x="3849" y="19927"/>
                  <a:pt x="2468" y="19927"/>
                </a:cubicBezTo>
                <a:cubicBezTo>
                  <a:pt x="1087" y="19927"/>
                  <a:pt x="0" y="20239"/>
                  <a:pt x="0" y="19687"/>
                </a:cubicBezTo>
                <a:cubicBezTo>
                  <a:pt x="22" y="18743"/>
                  <a:pt x="11" y="12327"/>
                  <a:pt x="33" y="11383"/>
                </a:cubicBezTo>
                <a:close/>
              </a:path>
            </a:pathLst>
          </a:cu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1021082" y="5987018"/>
            <a:ext cx="28135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b="1" dirty="0" smtClean="0">
                <a:solidFill>
                  <a:schemeClr val="accent1">
                    <a:lumMod val="75000"/>
                  </a:schemeClr>
                </a:solidFill>
              </a:rPr>
              <a:t>Good for glyph</a:t>
            </a:r>
            <a:endParaRPr kumimoji="1" lang="zh-CN" altLang="en-US" sz="28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31899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" dur="250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6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250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9" grpId="1" animBg="1"/>
      <p:bldP spid="19" grpId="2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kumimoji="1" lang="en-US" altLang="zh-CN" dirty="0" smtClean="0"/>
              <a:t>Hypothesis</a:t>
            </a:r>
          </a:p>
          <a:p>
            <a:pPr marL="457200" lvl="1" indent="0">
              <a:buNone/>
            </a:pPr>
            <a:r>
              <a:rPr kumimoji="1" lang="en-US" altLang="zh-CN" dirty="0" smtClean="0"/>
              <a:t>observe</a:t>
            </a:r>
          </a:p>
          <a:p>
            <a:r>
              <a:rPr kumimoji="1" lang="en-US" altLang="zh-CN" dirty="0" smtClean="0"/>
              <a:t>Validate</a:t>
            </a:r>
          </a:p>
          <a:p>
            <a:pPr marL="457200" lvl="1" indent="0">
              <a:buNone/>
            </a:pPr>
            <a:r>
              <a:rPr kumimoji="1" lang="en-US" altLang="zh-CN" dirty="0" smtClean="0"/>
              <a:t>User study: eye tracking</a:t>
            </a:r>
          </a:p>
          <a:p>
            <a:pPr marL="457200" lvl="1" indent="0">
              <a:buNone/>
            </a:pPr>
            <a:r>
              <a:rPr kumimoji="1" lang="zh-CN" altLang="en-US" dirty="0" smtClean="0"/>
              <a:t>问卷</a:t>
            </a:r>
            <a:endParaRPr kumimoji="1" lang="en-US" altLang="zh-CN" dirty="0" smtClean="0"/>
          </a:p>
          <a:p>
            <a:pPr marL="457200" lvl="1" indent="0">
              <a:buNone/>
            </a:pPr>
            <a:r>
              <a:rPr kumimoji="1" lang="en-US" altLang="zh-CN" dirty="0" smtClean="0"/>
              <a:t>think aloud</a:t>
            </a:r>
          </a:p>
          <a:p>
            <a:pPr marL="457200" lvl="1" indent="0">
              <a:buNone/>
            </a:pPr>
            <a:endParaRPr kumimoji="1" lang="en-US" altLang="zh-CN" dirty="0" smtClean="0"/>
          </a:p>
          <a:p>
            <a:pPr marL="0" indent="0">
              <a:buNone/>
            </a:pPr>
            <a:r>
              <a:rPr kumimoji="1" lang="en-US" altLang="zh-CN" dirty="0" smtClean="0"/>
              <a:t>Contribution:</a:t>
            </a:r>
          </a:p>
          <a:p>
            <a:pPr marL="457200" lvl="1" indent="0">
              <a:buNone/>
            </a:pPr>
            <a:r>
              <a:rPr kumimoji="1" lang="en-US" altLang="zh-CN" dirty="0" smtClean="0"/>
              <a:t>Decompose algorithm: spatial-&gt;temporal</a:t>
            </a:r>
          </a:p>
          <a:p>
            <a:pPr marL="457200" lvl="1" indent="0">
              <a:buNone/>
            </a:pPr>
            <a:r>
              <a:rPr kumimoji="1" lang="en-US" altLang="zh-CN" dirty="0" smtClean="0"/>
              <a:t>Logical flow: common bonding</a:t>
            </a:r>
          </a:p>
          <a:p>
            <a:pPr marL="457200" lvl="1" indent="0">
              <a:buNone/>
            </a:pPr>
            <a:r>
              <a:rPr kumimoji="1" lang="en-US" altLang="zh-CN" dirty="0" smtClean="0"/>
              <a:t>Component </a:t>
            </a:r>
          </a:p>
          <a:p>
            <a:pPr marL="457200" lvl="1" indent="0">
              <a:buNone/>
            </a:pPr>
            <a:r>
              <a:rPr kumimoji="1" lang="en-US" altLang="zh-CN" dirty="0"/>
              <a:t>Extensive framework:</a:t>
            </a:r>
          </a:p>
          <a:p>
            <a:pPr marL="914400" lvl="2" indent="0">
              <a:buNone/>
            </a:pPr>
            <a:r>
              <a:rPr kumimoji="1" lang="en-US" altLang="zh-CN" dirty="0"/>
              <a:t>Semi-auto</a:t>
            </a:r>
          </a:p>
          <a:p>
            <a:pPr marL="914400" lvl="2" indent="0">
              <a:buNone/>
            </a:pPr>
            <a:r>
              <a:rPr kumimoji="1" lang="en-US" altLang="zh-CN" dirty="0"/>
              <a:t>Template:</a:t>
            </a:r>
          </a:p>
          <a:p>
            <a:pPr marL="457200" lvl="1" indent="0">
              <a:buNone/>
            </a:pP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 smtClean="0"/>
              <a:t>Open frame work: template in template</a:t>
            </a:r>
          </a:p>
          <a:p>
            <a:pPr marL="0" indent="0">
              <a:buNone/>
            </a:pPr>
            <a:r>
              <a:rPr kumimoji="1" lang="en-US" altLang="zh-CN" dirty="0" smtClean="0"/>
              <a:t>Build in quiz/ repetition: multiple channel, text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35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1725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Hypothesis --&gt; validation</a:t>
            </a:r>
          </a:p>
          <a:p>
            <a:r>
              <a:rPr kumimoji="1" lang="en-US" altLang="zh-CN" dirty="0" smtClean="0"/>
              <a:t>Automatic detect and decompose, build-in and user edit</a:t>
            </a:r>
          </a:p>
          <a:p>
            <a:r>
              <a:rPr kumimoji="1" lang="en-US" altLang="zh-CN" dirty="0" smtClean="0"/>
              <a:t>Build in: pre defined template</a:t>
            </a:r>
          </a:p>
          <a:p>
            <a:r>
              <a:rPr kumimoji="1" lang="en-US" altLang="zh-CN" dirty="0" smtClean="0"/>
              <a:t>Not build in: coordinate, mark, channel, layout, </a:t>
            </a:r>
            <a:r>
              <a:rPr kumimoji="1" lang="en-US" altLang="zh-CN" dirty="0" err="1" smtClean="0"/>
              <a:t>alg</a:t>
            </a:r>
            <a:r>
              <a:rPr kumimoji="1" lang="en-US" altLang="zh-CN" dirty="0" smtClean="0"/>
              <a:t>, example, quiz</a:t>
            </a:r>
          </a:p>
          <a:p>
            <a:r>
              <a:rPr kumimoji="1" lang="en-US" altLang="zh-CN" dirty="0" smtClean="0"/>
              <a:t>Familiar, build-in </a:t>
            </a:r>
            <a:r>
              <a:rPr kumimoji="1" lang="en-US" altLang="zh-CN" dirty="0" smtClean="0">
                <a:sym typeface="Wingdings"/>
              </a:rPr>
              <a:t></a:t>
            </a:r>
            <a:r>
              <a:rPr kumimoji="1" lang="en-US" altLang="zh-CN" dirty="0" err="1" smtClean="0">
                <a:sym typeface="Wingdings"/>
              </a:rPr>
              <a:t>unfamilar</a:t>
            </a:r>
            <a:r>
              <a:rPr kumimoji="1" lang="en-US" altLang="zh-CN" dirty="0" smtClean="0">
                <a:sym typeface="Wingdings"/>
              </a:rPr>
              <a:t>, </a:t>
            </a:r>
          </a:p>
          <a:p>
            <a:r>
              <a:rPr kumimoji="1" lang="en-US" altLang="zh-CN" dirty="0" smtClean="0">
                <a:sym typeface="Wingdings"/>
              </a:rPr>
              <a:t>Logic flow: </a:t>
            </a:r>
          </a:p>
          <a:p>
            <a:pPr lvl="1"/>
            <a:r>
              <a:rPr kumimoji="1" lang="en-US" altLang="zh-CN" dirty="0" smtClean="0">
                <a:sym typeface="Wingdings"/>
              </a:rPr>
              <a:t>overview, 1,2,3; 1,2,1+2, 3;</a:t>
            </a:r>
          </a:p>
          <a:p>
            <a:r>
              <a:rPr kumimoji="1" lang="en-US" altLang="zh-CN" dirty="0" smtClean="0">
                <a:sym typeface="Wingdings"/>
              </a:rPr>
              <a:t>Tool: text, transition, highlight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36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26644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contribution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Observation, hypothesis, principle</a:t>
            </a:r>
          </a:p>
          <a:p>
            <a:r>
              <a:rPr kumimoji="1" lang="en-US" altLang="zh-CN" dirty="0" err="1" smtClean="0"/>
              <a:t>Attomic</a:t>
            </a:r>
            <a:r>
              <a:rPr kumimoji="1" lang="en-US" altLang="zh-CN" dirty="0"/>
              <a:t> </a:t>
            </a:r>
            <a:r>
              <a:rPr kumimoji="1" lang="en-US" altLang="zh-CN" dirty="0" smtClean="0"/>
              <a:t>visual component encoding</a:t>
            </a:r>
          </a:p>
          <a:p>
            <a:r>
              <a:rPr kumimoji="1" lang="en-US" altLang="zh-CN" dirty="0" smtClean="0"/>
              <a:t>Logic path: </a:t>
            </a:r>
          </a:p>
          <a:p>
            <a:r>
              <a:rPr kumimoji="1" lang="en-US" altLang="zh-CN" dirty="0" smtClean="0"/>
              <a:t>Tool: transition, high </a:t>
            </a:r>
            <a:r>
              <a:rPr kumimoji="1" lang="en-US" altLang="zh-CN" dirty="0" err="1" smtClean="0"/>
              <a:t>tlight</a:t>
            </a:r>
            <a:r>
              <a:rPr kumimoji="1" lang="en-US" altLang="zh-CN" dirty="0" smtClean="0"/>
              <a:t>, extensive</a:t>
            </a:r>
          </a:p>
          <a:p>
            <a:r>
              <a:rPr kumimoji="1" lang="en-US" altLang="zh-CN" dirty="0" smtClean="0"/>
              <a:t>Extensive tool: other vis, online data analysis tool, save time</a:t>
            </a: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37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96004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832847"/>
            <a:ext cx="10515600" cy="3344115"/>
          </a:xfrm>
        </p:spPr>
        <p:txBody>
          <a:bodyPr/>
          <a:lstStyle/>
          <a:p>
            <a:r>
              <a:rPr kumimoji="1" lang="en-US" altLang="zh-CN" dirty="0">
                <a:solidFill>
                  <a:schemeClr val="bg2">
                    <a:lumMod val="50000"/>
                  </a:schemeClr>
                </a:solidFill>
              </a:rPr>
              <a:t>Blur </a:t>
            </a:r>
          </a:p>
          <a:p>
            <a:r>
              <a:rPr kumimoji="1" lang="en-US" altLang="zh-CN" dirty="0">
                <a:solidFill>
                  <a:schemeClr val="bg2">
                    <a:lumMod val="50000"/>
                  </a:schemeClr>
                </a:solidFill>
              </a:rPr>
              <a:t>Flicker</a:t>
            </a:r>
          </a:p>
          <a:p>
            <a:r>
              <a:rPr kumimoji="1" lang="en-US" altLang="zh-CN" dirty="0">
                <a:solidFill>
                  <a:schemeClr val="bg2">
                    <a:lumMod val="50000"/>
                  </a:schemeClr>
                </a:solidFill>
              </a:rPr>
              <a:t>Zoom-in</a:t>
            </a:r>
          </a:p>
          <a:p>
            <a:r>
              <a:rPr kumimoji="1" lang="en-US" altLang="zh-CN" sz="3200" b="1" dirty="0" smtClean="0"/>
              <a:t>Annotation</a:t>
            </a:r>
            <a:endParaRPr kumimoji="1" lang="en-US" altLang="zh-CN" sz="3200" b="1" dirty="0"/>
          </a:p>
          <a:p>
            <a:r>
              <a:rPr kumimoji="1" lang="en-US" altLang="zh-CN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kumimoji="1" lang="en-US" altLang="zh-CN" dirty="0" smtClean="0">
                <a:solidFill>
                  <a:schemeClr val="bg2">
                    <a:lumMod val="50000"/>
                  </a:schemeClr>
                </a:solidFill>
              </a:rPr>
              <a:t>Motion</a:t>
            </a:r>
            <a:endParaRPr kumimoji="1" lang="en-US" altLang="zh-CN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资料带 18"/>
          <p:cNvSpPr/>
          <p:nvPr/>
        </p:nvSpPr>
        <p:spPr>
          <a:xfrm>
            <a:off x="3958004" y="3299064"/>
            <a:ext cx="4023360" cy="1720279"/>
          </a:xfrm>
          <a:custGeom>
            <a:avLst/>
            <a:gdLst>
              <a:gd name="connsiteX0" fmla="*/ 0 w 10000"/>
              <a:gd name="connsiteY0" fmla="*/ 1000 h 10000"/>
              <a:gd name="connsiteX1" fmla="*/ 2500 w 10000"/>
              <a:gd name="connsiteY1" fmla="*/ 2000 h 10000"/>
              <a:gd name="connsiteX2" fmla="*/ 5000 w 10000"/>
              <a:gd name="connsiteY2" fmla="*/ 1000 h 10000"/>
              <a:gd name="connsiteX3" fmla="*/ 7500 w 10000"/>
              <a:gd name="connsiteY3" fmla="*/ 0 h 10000"/>
              <a:gd name="connsiteX4" fmla="*/ 10000 w 10000"/>
              <a:gd name="connsiteY4" fmla="*/ 1000 h 10000"/>
              <a:gd name="connsiteX5" fmla="*/ 10000 w 10000"/>
              <a:gd name="connsiteY5" fmla="*/ 9000 h 10000"/>
              <a:gd name="connsiteX6" fmla="*/ 7500 w 10000"/>
              <a:gd name="connsiteY6" fmla="*/ 8000 h 10000"/>
              <a:gd name="connsiteX7" fmla="*/ 5000 w 10000"/>
              <a:gd name="connsiteY7" fmla="*/ 9000 h 10000"/>
              <a:gd name="connsiteX8" fmla="*/ 2500 w 10000"/>
              <a:gd name="connsiteY8" fmla="*/ 10000 h 10000"/>
              <a:gd name="connsiteX9" fmla="*/ 0 w 10000"/>
              <a:gd name="connsiteY9" fmla="*/ 9000 h 10000"/>
              <a:gd name="connsiteX10" fmla="*/ 0 w 10000"/>
              <a:gd name="connsiteY10" fmla="*/ 1000 h 10000"/>
              <a:gd name="connsiteX0" fmla="*/ 0 w 10000"/>
              <a:gd name="connsiteY0" fmla="*/ 1001 h 10001"/>
              <a:gd name="connsiteX1" fmla="*/ 2500 w 10000"/>
              <a:gd name="connsiteY1" fmla="*/ 6560 h 10001"/>
              <a:gd name="connsiteX2" fmla="*/ 5000 w 10000"/>
              <a:gd name="connsiteY2" fmla="*/ 1001 h 10001"/>
              <a:gd name="connsiteX3" fmla="*/ 7500 w 10000"/>
              <a:gd name="connsiteY3" fmla="*/ 1 h 10001"/>
              <a:gd name="connsiteX4" fmla="*/ 10000 w 10000"/>
              <a:gd name="connsiteY4" fmla="*/ 1001 h 10001"/>
              <a:gd name="connsiteX5" fmla="*/ 10000 w 10000"/>
              <a:gd name="connsiteY5" fmla="*/ 9001 h 10001"/>
              <a:gd name="connsiteX6" fmla="*/ 7500 w 10000"/>
              <a:gd name="connsiteY6" fmla="*/ 8001 h 10001"/>
              <a:gd name="connsiteX7" fmla="*/ 5000 w 10000"/>
              <a:gd name="connsiteY7" fmla="*/ 9001 h 10001"/>
              <a:gd name="connsiteX8" fmla="*/ 2500 w 10000"/>
              <a:gd name="connsiteY8" fmla="*/ 10001 h 10001"/>
              <a:gd name="connsiteX9" fmla="*/ 0 w 10000"/>
              <a:gd name="connsiteY9" fmla="*/ 9001 h 10001"/>
              <a:gd name="connsiteX10" fmla="*/ 0 w 10000"/>
              <a:gd name="connsiteY10" fmla="*/ 1001 h 10001"/>
              <a:gd name="connsiteX0" fmla="*/ 0 w 10000"/>
              <a:gd name="connsiteY0" fmla="*/ 1001 h 14712"/>
              <a:gd name="connsiteX1" fmla="*/ 2500 w 10000"/>
              <a:gd name="connsiteY1" fmla="*/ 6560 h 14712"/>
              <a:gd name="connsiteX2" fmla="*/ 5000 w 10000"/>
              <a:gd name="connsiteY2" fmla="*/ 1001 h 14712"/>
              <a:gd name="connsiteX3" fmla="*/ 7500 w 10000"/>
              <a:gd name="connsiteY3" fmla="*/ 1 h 14712"/>
              <a:gd name="connsiteX4" fmla="*/ 10000 w 10000"/>
              <a:gd name="connsiteY4" fmla="*/ 1001 h 14712"/>
              <a:gd name="connsiteX5" fmla="*/ 10000 w 10000"/>
              <a:gd name="connsiteY5" fmla="*/ 9001 h 14712"/>
              <a:gd name="connsiteX6" fmla="*/ 7500 w 10000"/>
              <a:gd name="connsiteY6" fmla="*/ 8001 h 14712"/>
              <a:gd name="connsiteX7" fmla="*/ 5000 w 10000"/>
              <a:gd name="connsiteY7" fmla="*/ 9001 h 14712"/>
              <a:gd name="connsiteX8" fmla="*/ 2500 w 10000"/>
              <a:gd name="connsiteY8" fmla="*/ 14712 h 14712"/>
              <a:gd name="connsiteX9" fmla="*/ 0 w 10000"/>
              <a:gd name="connsiteY9" fmla="*/ 9001 h 14712"/>
              <a:gd name="connsiteX10" fmla="*/ 0 w 10000"/>
              <a:gd name="connsiteY10" fmla="*/ 1001 h 14712"/>
              <a:gd name="connsiteX0" fmla="*/ 0 w 10000"/>
              <a:gd name="connsiteY0" fmla="*/ 6471 h 20182"/>
              <a:gd name="connsiteX1" fmla="*/ 2500 w 10000"/>
              <a:gd name="connsiteY1" fmla="*/ 12030 h 20182"/>
              <a:gd name="connsiteX2" fmla="*/ 5000 w 10000"/>
              <a:gd name="connsiteY2" fmla="*/ 6471 h 20182"/>
              <a:gd name="connsiteX3" fmla="*/ 7468 w 10000"/>
              <a:gd name="connsiteY3" fmla="*/ 0 h 20182"/>
              <a:gd name="connsiteX4" fmla="*/ 10000 w 10000"/>
              <a:gd name="connsiteY4" fmla="*/ 6471 h 20182"/>
              <a:gd name="connsiteX5" fmla="*/ 10000 w 10000"/>
              <a:gd name="connsiteY5" fmla="*/ 14471 h 20182"/>
              <a:gd name="connsiteX6" fmla="*/ 7500 w 10000"/>
              <a:gd name="connsiteY6" fmla="*/ 13471 h 20182"/>
              <a:gd name="connsiteX7" fmla="*/ 5000 w 10000"/>
              <a:gd name="connsiteY7" fmla="*/ 14471 h 20182"/>
              <a:gd name="connsiteX8" fmla="*/ 2500 w 10000"/>
              <a:gd name="connsiteY8" fmla="*/ 20182 h 20182"/>
              <a:gd name="connsiteX9" fmla="*/ 0 w 10000"/>
              <a:gd name="connsiteY9" fmla="*/ 14471 h 20182"/>
              <a:gd name="connsiteX10" fmla="*/ 0 w 10000"/>
              <a:gd name="connsiteY10" fmla="*/ 6471 h 20182"/>
              <a:gd name="connsiteX0" fmla="*/ 0 w 10000"/>
              <a:gd name="connsiteY0" fmla="*/ 6471 h 20182"/>
              <a:gd name="connsiteX1" fmla="*/ 2500 w 10000"/>
              <a:gd name="connsiteY1" fmla="*/ 12030 h 20182"/>
              <a:gd name="connsiteX2" fmla="*/ 5000 w 10000"/>
              <a:gd name="connsiteY2" fmla="*/ 6471 h 20182"/>
              <a:gd name="connsiteX3" fmla="*/ 7468 w 10000"/>
              <a:gd name="connsiteY3" fmla="*/ 0 h 20182"/>
              <a:gd name="connsiteX4" fmla="*/ 10000 w 10000"/>
              <a:gd name="connsiteY4" fmla="*/ 6471 h 20182"/>
              <a:gd name="connsiteX5" fmla="*/ 10000 w 10000"/>
              <a:gd name="connsiteY5" fmla="*/ 14471 h 20182"/>
              <a:gd name="connsiteX6" fmla="*/ 7532 w 10000"/>
              <a:gd name="connsiteY6" fmla="*/ 9064 h 20182"/>
              <a:gd name="connsiteX7" fmla="*/ 5000 w 10000"/>
              <a:gd name="connsiteY7" fmla="*/ 14471 h 20182"/>
              <a:gd name="connsiteX8" fmla="*/ 2500 w 10000"/>
              <a:gd name="connsiteY8" fmla="*/ 20182 h 20182"/>
              <a:gd name="connsiteX9" fmla="*/ 0 w 10000"/>
              <a:gd name="connsiteY9" fmla="*/ 14471 h 20182"/>
              <a:gd name="connsiteX10" fmla="*/ 0 w 10000"/>
              <a:gd name="connsiteY10" fmla="*/ 6471 h 20182"/>
              <a:gd name="connsiteX0" fmla="*/ 0 w 10000"/>
              <a:gd name="connsiteY0" fmla="*/ 6850 h 20561"/>
              <a:gd name="connsiteX1" fmla="*/ 2500 w 10000"/>
              <a:gd name="connsiteY1" fmla="*/ 12409 h 20561"/>
              <a:gd name="connsiteX2" fmla="*/ 5000 w 10000"/>
              <a:gd name="connsiteY2" fmla="*/ 6850 h 20561"/>
              <a:gd name="connsiteX3" fmla="*/ 7468 w 10000"/>
              <a:gd name="connsiteY3" fmla="*/ 379 h 20561"/>
              <a:gd name="connsiteX4" fmla="*/ 9968 w 10000"/>
              <a:gd name="connsiteY4" fmla="*/ 1075 h 20561"/>
              <a:gd name="connsiteX5" fmla="*/ 10000 w 10000"/>
              <a:gd name="connsiteY5" fmla="*/ 14850 h 20561"/>
              <a:gd name="connsiteX6" fmla="*/ 7532 w 10000"/>
              <a:gd name="connsiteY6" fmla="*/ 9443 h 20561"/>
              <a:gd name="connsiteX7" fmla="*/ 5000 w 10000"/>
              <a:gd name="connsiteY7" fmla="*/ 14850 h 20561"/>
              <a:gd name="connsiteX8" fmla="*/ 2500 w 10000"/>
              <a:gd name="connsiteY8" fmla="*/ 20561 h 20561"/>
              <a:gd name="connsiteX9" fmla="*/ 0 w 10000"/>
              <a:gd name="connsiteY9" fmla="*/ 14850 h 20561"/>
              <a:gd name="connsiteX10" fmla="*/ 0 w 10000"/>
              <a:gd name="connsiteY10" fmla="*/ 6850 h 20561"/>
              <a:gd name="connsiteX0" fmla="*/ 0 w 10032"/>
              <a:gd name="connsiteY0" fmla="*/ 6850 h 20561"/>
              <a:gd name="connsiteX1" fmla="*/ 2500 w 10032"/>
              <a:gd name="connsiteY1" fmla="*/ 12409 h 20561"/>
              <a:gd name="connsiteX2" fmla="*/ 5000 w 10032"/>
              <a:gd name="connsiteY2" fmla="*/ 6850 h 20561"/>
              <a:gd name="connsiteX3" fmla="*/ 7468 w 10032"/>
              <a:gd name="connsiteY3" fmla="*/ 379 h 20561"/>
              <a:gd name="connsiteX4" fmla="*/ 9968 w 10032"/>
              <a:gd name="connsiteY4" fmla="*/ 1075 h 20561"/>
              <a:gd name="connsiteX5" fmla="*/ 10032 w 10032"/>
              <a:gd name="connsiteY5" fmla="*/ 9075 h 20561"/>
              <a:gd name="connsiteX6" fmla="*/ 7532 w 10032"/>
              <a:gd name="connsiteY6" fmla="*/ 9443 h 20561"/>
              <a:gd name="connsiteX7" fmla="*/ 5000 w 10032"/>
              <a:gd name="connsiteY7" fmla="*/ 14850 h 20561"/>
              <a:gd name="connsiteX8" fmla="*/ 2500 w 10032"/>
              <a:gd name="connsiteY8" fmla="*/ 20561 h 20561"/>
              <a:gd name="connsiteX9" fmla="*/ 0 w 10032"/>
              <a:gd name="connsiteY9" fmla="*/ 14850 h 20561"/>
              <a:gd name="connsiteX10" fmla="*/ 0 w 10032"/>
              <a:gd name="connsiteY10" fmla="*/ 6850 h 20561"/>
              <a:gd name="connsiteX0" fmla="*/ 0 w 10032"/>
              <a:gd name="connsiteY0" fmla="*/ 6316 h 20027"/>
              <a:gd name="connsiteX1" fmla="*/ 2500 w 10032"/>
              <a:gd name="connsiteY1" fmla="*/ 11875 h 20027"/>
              <a:gd name="connsiteX2" fmla="*/ 5000 w 10032"/>
              <a:gd name="connsiteY2" fmla="*/ 6316 h 20027"/>
              <a:gd name="connsiteX3" fmla="*/ 7468 w 10032"/>
              <a:gd name="connsiteY3" fmla="*/ 605 h 20027"/>
              <a:gd name="connsiteX4" fmla="*/ 9968 w 10032"/>
              <a:gd name="connsiteY4" fmla="*/ 541 h 20027"/>
              <a:gd name="connsiteX5" fmla="*/ 10032 w 10032"/>
              <a:gd name="connsiteY5" fmla="*/ 8541 h 20027"/>
              <a:gd name="connsiteX6" fmla="*/ 7532 w 10032"/>
              <a:gd name="connsiteY6" fmla="*/ 8909 h 20027"/>
              <a:gd name="connsiteX7" fmla="*/ 5000 w 10032"/>
              <a:gd name="connsiteY7" fmla="*/ 14316 h 20027"/>
              <a:gd name="connsiteX8" fmla="*/ 2500 w 10032"/>
              <a:gd name="connsiteY8" fmla="*/ 20027 h 20027"/>
              <a:gd name="connsiteX9" fmla="*/ 0 w 10032"/>
              <a:gd name="connsiteY9" fmla="*/ 14316 h 20027"/>
              <a:gd name="connsiteX10" fmla="*/ 0 w 10032"/>
              <a:gd name="connsiteY10" fmla="*/ 6316 h 20027"/>
              <a:gd name="connsiteX0" fmla="*/ 65 w 10032"/>
              <a:gd name="connsiteY0" fmla="*/ 11483 h 20027"/>
              <a:gd name="connsiteX1" fmla="*/ 2500 w 10032"/>
              <a:gd name="connsiteY1" fmla="*/ 11875 h 20027"/>
              <a:gd name="connsiteX2" fmla="*/ 5000 w 10032"/>
              <a:gd name="connsiteY2" fmla="*/ 6316 h 20027"/>
              <a:gd name="connsiteX3" fmla="*/ 7468 w 10032"/>
              <a:gd name="connsiteY3" fmla="*/ 605 h 20027"/>
              <a:gd name="connsiteX4" fmla="*/ 9968 w 10032"/>
              <a:gd name="connsiteY4" fmla="*/ 541 h 20027"/>
              <a:gd name="connsiteX5" fmla="*/ 10032 w 10032"/>
              <a:gd name="connsiteY5" fmla="*/ 8541 h 20027"/>
              <a:gd name="connsiteX6" fmla="*/ 7532 w 10032"/>
              <a:gd name="connsiteY6" fmla="*/ 8909 h 20027"/>
              <a:gd name="connsiteX7" fmla="*/ 5000 w 10032"/>
              <a:gd name="connsiteY7" fmla="*/ 14316 h 20027"/>
              <a:gd name="connsiteX8" fmla="*/ 2500 w 10032"/>
              <a:gd name="connsiteY8" fmla="*/ 20027 h 20027"/>
              <a:gd name="connsiteX9" fmla="*/ 0 w 10032"/>
              <a:gd name="connsiteY9" fmla="*/ 14316 h 20027"/>
              <a:gd name="connsiteX10" fmla="*/ 65 w 10032"/>
              <a:gd name="connsiteY10" fmla="*/ 11483 h 20027"/>
              <a:gd name="connsiteX0" fmla="*/ 33 w 10000"/>
              <a:gd name="connsiteY0" fmla="*/ 11483 h 20114"/>
              <a:gd name="connsiteX1" fmla="*/ 2468 w 10000"/>
              <a:gd name="connsiteY1" fmla="*/ 11875 h 20114"/>
              <a:gd name="connsiteX2" fmla="*/ 4968 w 10000"/>
              <a:gd name="connsiteY2" fmla="*/ 6316 h 20114"/>
              <a:gd name="connsiteX3" fmla="*/ 7436 w 10000"/>
              <a:gd name="connsiteY3" fmla="*/ 605 h 20114"/>
              <a:gd name="connsiteX4" fmla="*/ 9936 w 10000"/>
              <a:gd name="connsiteY4" fmla="*/ 541 h 20114"/>
              <a:gd name="connsiteX5" fmla="*/ 10000 w 10000"/>
              <a:gd name="connsiteY5" fmla="*/ 8541 h 20114"/>
              <a:gd name="connsiteX6" fmla="*/ 7500 w 10000"/>
              <a:gd name="connsiteY6" fmla="*/ 8909 h 20114"/>
              <a:gd name="connsiteX7" fmla="*/ 4968 w 10000"/>
              <a:gd name="connsiteY7" fmla="*/ 14316 h 20114"/>
              <a:gd name="connsiteX8" fmla="*/ 2468 w 10000"/>
              <a:gd name="connsiteY8" fmla="*/ 20027 h 20114"/>
              <a:gd name="connsiteX9" fmla="*/ 0 w 10000"/>
              <a:gd name="connsiteY9" fmla="*/ 19787 h 20114"/>
              <a:gd name="connsiteX10" fmla="*/ 33 w 10000"/>
              <a:gd name="connsiteY10" fmla="*/ 11483 h 20114"/>
              <a:gd name="connsiteX0" fmla="*/ 33 w 10000"/>
              <a:gd name="connsiteY0" fmla="*/ 11383 h 20014"/>
              <a:gd name="connsiteX1" fmla="*/ 2468 w 10000"/>
              <a:gd name="connsiteY1" fmla="*/ 11775 h 20014"/>
              <a:gd name="connsiteX2" fmla="*/ 4449 w 10000"/>
              <a:gd name="connsiteY2" fmla="*/ 4696 h 20014"/>
              <a:gd name="connsiteX3" fmla="*/ 7436 w 10000"/>
              <a:gd name="connsiteY3" fmla="*/ 505 h 20014"/>
              <a:gd name="connsiteX4" fmla="*/ 9936 w 10000"/>
              <a:gd name="connsiteY4" fmla="*/ 441 h 20014"/>
              <a:gd name="connsiteX5" fmla="*/ 10000 w 10000"/>
              <a:gd name="connsiteY5" fmla="*/ 8441 h 20014"/>
              <a:gd name="connsiteX6" fmla="*/ 7500 w 10000"/>
              <a:gd name="connsiteY6" fmla="*/ 8809 h 20014"/>
              <a:gd name="connsiteX7" fmla="*/ 4968 w 10000"/>
              <a:gd name="connsiteY7" fmla="*/ 14216 h 20014"/>
              <a:gd name="connsiteX8" fmla="*/ 2468 w 10000"/>
              <a:gd name="connsiteY8" fmla="*/ 19927 h 20014"/>
              <a:gd name="connsiteX9" fmla="*/ 0 w 10000"/>
              <a:gd name="connsiteY9" fmla="*/ 19687 h 20014"/>
              <a:gd name="connsiteX10" fmla="*/ 33 w 10000"/>
              <a:gd name="connsiteY10" fmla="*/ 11383 h 20014"/>
              <a:gd name="connsiteX0" fmla="*/ 33 w 10000"/>
              <a:gd name="connsiteY0" fmla="*/ 11383 h 20014"/>
              <a:gd name="connsiteX1" fmla="*/ 2468 w 10000"/>
              <a:gd name="connsiteY1" fmla="*/ 11775 h 20014"/>
              <a:gd name="connsiteX2" fmla="*/ 4449 w 10000"/>
              <a:gd name="connsiteY2" fmla="*/ 4696 h 20014"/>
              <a:gd name="connsiteX3" fmla="*/ 7436 w 10000"/>
              <a:gd name="connsiteY3" fmla="*/ 505 h 20014"/>
              <a:gd name="connsiteX4" fmla="*/ 9936 w 10000"/>
              <a:gd name="connsiteY4" fmla="*/ 441 h 20014"/>
              <a:gd name="connsiteX5" fmla="*/ 10000 w 10000"/>
              <a:gd name="connsiteY5" fmla="*/ 8441 h 20014"/>
              <a:gd name="connsiteX6" fmla="*/ 7500 w 10000"/>
              <a:gd name="connsiteY6" fmla="*/ 8809 h 20014"/>
              <a:gd name="connsiteX7" fmla="*/ 4903 w 10000"/>
              <a:gd name="connsiteY7" fmla="*/ 12696 h 20014"/>
              <a:gd name="connsiteX8" fmla="*/ 2468 w 10000"/>
              <a:gd name="connsiteY8" fmla="*/ 19927 h 20014"/>
              <a:gd name="connsiteX9" fmla="*/ 0 w 10000"/>
              <a:gd name="connsiteY9" fmla="*/ 19687 h 20014"/>
              <a:gd name="connsiteX10" fmla="*/ 33 w 10000"/>
              <a:gd name="connsiteY10" fmla="*/ 11383 h 200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000" h="20014">
                <a:moveTo>
                  <a:pt x="33" y="11383"/>
                </a:moveTo>
                <a:cubicBezTo>
                  <a:pt x="33" y="11935"/>
                  <a:pt x="1732" y="12889"/>
                  <a:pt x="2468" y="11775"/>
                </a:cubicBezTo>
                <a:cubicBezTo>
                  <a:pt x="3204" y="10661"/>
                  <a:pt x="3621" y="6574"/>
                  <a:pt x="4449" y="4696"/>
                </a:cubicBezTo>
                <a:cubicBezTo>
                  <a:pt x="5277" y="2818"/>
                  <a:pt x="6522" y="1214"/>
                  <a:pt x="7436" y="505"/>
                </a:cubicBezTo>
                <a:cubicBezTo>
                  <a:pt x="8350" y="-204"/>
                  <a:pt x="9936" y="-111"/>
                  <a:pt x="9936" y="441"/>
                </a:cubicBezTo>
                <a:cubicBezTo>
                  <a:pt x="9947" y="5033"/>
                  <a:pt x="9989" y="3849"/>
                  <a:pt x="10000" y="8441"/>
                </a:cubicBezTo>
                <a:cubicBezTo>
                  <a:pt x="10000" y="7889"/>
                  <a:pt x="8349" y="8100"/>
                  <a:pt x="7500" y="8809"/>
                </a:cubicBezTo>
                <a:cubicBezTo>
                  <a:pt x="6651" y="9518"/>
                  <a:pt x="5742" y="10843"/>
                  <a:pt x="4903" y="12696"/>
                </a:cubicBezTo>
                <a:cubicBezTo>
                  <a:pt x="4064" y="14549"/>
                  <a:pt x="3849" y="19927"/>
                  <a:pt x="2468" y="19927"/>
                </a:cubicBezTo>
                <a:cubicBezTo>
                  <a:pt x="1087" y="19927"/>
                  <a:pt x="0" y="20239"/>
                  <a:pt x="0" y="19687"/>
                </a:cubicBezTo>
                <a:cubicBezTo>
                  <a:pt x="22" y="18743"/>
                  <a:pt x="11" y="12327"/>
                  <a:pt x="33" y="11383"/>
                </a:cubicBezTo>
                <a:close/>
              </a:path>
            </a:pathLst>
          </a:cu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Highlight for attention guidance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38</a:t>
            </a:fld>
            <a:endParaRPr kumimoji="1"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838200" y="1561957"/>
            <a:ext cx="671008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 smtClean="0">
                <a:solidFill>
                  <a:schemeClr val="bg2">
                    <a:lumMod val="50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Overview </a:t>
            </a:r>
            <a:r>
              <a:rPr kumimoji="1" lang="en-US" altLang="zh-CN" sz="3200" b="1" dirty="0" smtClean="0">
                <a:solidFill>
                  <a:schemeClr val="bg2">
                    <a:lumMod val="50000"/>
                  </a:schemeClr>
                </a:solidFill>
                <a:latin typeface="Bradley Hand" charset="0"/>
                <a:ea typeface="Bradley Hand" charset="0"/>
                <a:cs typeface="Bradley Hand" charset="0"/>
                <a:sym typeface="Wingdings"/>
              </a:rPr>
              <a:t> an individual mark</a:t>
            </a:r>
          </a:p>
          <a:p>
            <a:r>
              <a:rPr kumimoji="1" lang="en-US" altLang="zh-CN" sz="3200" b="1" dirty="0" smtClean="0">
                <a:solidFill>
                  <a:schemeClr val="bg2">
                    <a:lumMod val="50000"/>
                  </a:schemeClr>
                </a:solidFill>
                <a:latin typeface="Bradley Hand" charset="0"/>
                <a:ea typeface="Bradley Hand" charset="0"/>
                <a:cs typeface="Bradley Hand" charset="0"/>
                <a:sym typeface="Wingdings"/>
              </a:rPr>
              <a:t>One mark  another mark</a:t>
            </a:r>
            <a:endParaRPr kumimoji="1" lang="zh-CN" altLang="en-US" sz="3200" b="1" dirty="0">
              <a:solidFill>
                <a:schemeClr val="bg2">
                  <a:lumMod val="50000"/>
                </a:schemeClr>
              </a:solidFill>
              <a:latin typeface="Bradley Hand" charset="0"/>
              <a:ea typeface="Bradley Hand" charset="0"/>
              <a:cs typeface="Bradley Hand" charset="0"/>
            </a:endParaRPr>
          </a:p>
        </p:txBody>
      </p:sp>
      <p:cxnSp>
        <p:nvCxnSpPr>
          <p:cNvPr id="6" name="直线箭头连接符 5"/>
          <p:cNvCxnSpPr/>
          <p:nvPr/>
        </p:nvCxnSpPr>
        <p:spPr>
          <a:xfrm flipV="1">
            <a:off x="3804619" y="2684030"/>
            <a:ext cx="0" cy="31017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线箭头连接符 6"/>
          <p:cNvCxnSpPr/>
          <p:nvPr/>
        </p:nvCxnSpPr>
        <p:spPr>
          <a:xfrm flipV="1">
            <a:off x="3813586" y="5767892"/>
            <a:ext cx="53340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椭圆 7"/>
          <p:cNvSpPr/>
          <p:nvPr/>
        </p:nvSpPr>
        <p:spPr>
          <a:xfrm>
            <a:off x="4772808" y="3817479"/>
            <a:ext cx="179294" cy="179294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椭圆 8"/>
          <p:cNvSpPr>
            <a:spLocks noChangeAspect="1"/>
          </p:cNvSpPr>
          <p:nvPr/>
        </p:nvSpPr>
        <p:spPr>
          <a:xfrm>
            <a:off x="5100918" y="5341477"/>
            <a:ext cx="324000" cy="3240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椭圆 9"/>
          <p:cNvSpPr>
            <a:spLocks noChangeAspect="1"/>
          </p:cNvSpPr>
          <p:nvPr/>
        </p:nvSpPr>
        <p:spPr>
          <a:xfrm>
            <a:off x="5429028" y="4104348"/>
            <a:ext cx="288000" cy="2880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椭圆 10"/>
          <p:cNvSpPr>
            <a:spLocks noChangeAspect="1"/>
          </p:cNvSpPr>
          <p:nvPr/>
        </p:nvSpPr>
        <p:spPr>
          <a:xfrm>
            <a:off x="4774604" y="3476822"/>
            <a:ext cx="216000" cy="21600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4170385" y="3817479"/>
            <a:ext cx="179294" cy="179294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椭圆 12"/>
          <p:cNvSpPr>
            <a:spLocks noChangeAspect="1"/>
          </p:cNvSpPr>
          <p:nvPr/>
        </p:nvSpPr>
        <p:spPr>
          <a:xfrm>
            <a:off x="7869216" y="3817479"/>
            <a:ext cx="466166" cy="46800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椭圆 13"/>
          <p:cNvSpPr>
            <a:spLocks noChangeAspect="1"/>
          </p:cNvSpPr>
          <p:nvPr/>
        </p:nvSpPr>
        <p:spPr>
          <a:xfrm>
            <a:off x="4561244" y="4552584"/>
            <a:ext cx="612000" cy="612000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椭圆 14"/>
          <p:cNvSpPr>
            <a:spLocks noChangeAspect="1"/>
          </p:cNvSpPr>
          <p:nvPr/>
        </p:nvSpPr>
        <p:spPr>
          <a:xfrm>
            <a:off x="5947187" y="3118234"/>
            <a:ext cx="468000" cy="468000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6275297" y="3817479"/>
            <a:ext cx="179294" cy="179294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椭圆 16"/>
          <p:cNvSpPr>
            <a:spLocks noChangeAspect="1"/>
          </p:cNvSpPr>
          <p:nvPr/>
        </p:nvSpPr>
        <p:spPr>
          <a:xfrm>
            <a:off x="6798834" y="4462937"/>
            <a:ext cx="144000" cy="144000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椭圆 17"/>
          <p:cNvSpPr>
            <a:spLocks noChangeAspect="1"/>
          </p:cNvSpPr>
          <p:nvPr/>
        </p:nvSpPr>
        <p:spPr>
          <a:xfrm>
            <a:off x="7155630" y="3530610"/>
            <a:ext cx="252000" cy="2520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5858003" y="2976930"/>
            <a:ext cx="647387" cy="715892"/>
          </a:xfrm>
          <a:prstGeom prst="rect">
            <a:avLst/>
          </a:prstGeom>
          <a:noFill/>
          <a:ln w="38100">
            <a:solidFill>
              <a:srgbClr val="FA24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838199" y="5940630"/>
            <a:ext cx="847561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 smtClean="0">
                <a:solidFill>
                  <a:schemeClr val="accent1">
                    <a:lumMod val="75000"/>
                  </a:schemeClr>
                </a:solidFill>
              </a:rPr>
              <a:t>Good for an individual example</a:t>
            </a:r>
            <a:endParaRPr lang="zh-CN" altLang="en-US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483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" dur="250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6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250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9" grpId="1" animBg="1"/>
      <p:bldP spid="19" grpId="2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Narrative</a:t>
            </a:r>
            <a:r>
              <a:rPr kumimoji="1" lang="en-US" altLang="zh-CN" dirty="0" smtClean="0"/>
              <a:t> </a:t>
            </a:r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sequence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226400"/>
            <a:ext cx="10515600" cy="3594238"/>
          </a:xfrm>
        </p:spPr>
        <p:txBody>
          <a:bodyPr>
            <a:normAutofit/>
          </a:bodyPr>
          <a:lstStyle/>
          <a:p>
            <a:r>
              <a:rPr kumimoji="1" lang="en-US" altLang="zh-CN" dirty="0" smtClean="0"/>
              <a:t>Introduction, data type</a:t>
            </a:r>
          </a:p>
          <a:p>
            <a:r>
              <a:rPr kumimoji="1" lang="en-US" altLang="zh-CN" dirty="0" smtClean="0"/>
              <a:t>Coordinate</a:t>
            </a:r>
          </a:p>
          <a:p>
            <a:r>
              <a:rPr kumimoji="1" lang="en-US" altLang="zh-CN" dirty="0" smtClean="0"/>
              <a:t>Basic visual units decomposition</a:t>
            </a:r>
          </a:p>
          <a:p>
            <a:r>
              <a:rPr kumimoji="1" lang="en-US" altLang="zh-CN" dirty="0" smtClean="0"/>
              <a:t>For each visual unit:</a:t>
            </a:r>
          </a:p>
          <a:p>
            <a:pPr marL="457200" lvl="1" indent="0">
              <a:buNone/>
            </a:pPr>
            <a:r>
              <a:rPr kumimoji="1" lang="en-US" altLang="zh-CN" dirty="0" smtClean="0"/>
              <a:t>Markers: Node</a:t>
            </a:r>
            <a:r>
              <a:rPr kumimoji="1" lang="en-US" altLang="zh-CN" dirty="0" smtClean="0">
                <a:sym typeface="Wingdings"/>
              </a:rPr>
              <a:t> lines area </a:t>
            </a:r>
            <a:r>
              <a:rPr kumimoji="1" lang="en-US" altLang="zh-CN" dirty="0" smtClean="0"/>
              <a:t>Channels:</a:t>
            </a:r>
          </a:p>
          <a:p>
            <a:pPr marL="457200" lvl="1" indent="0">
              <a:buNone/>
            </a:pPr>
            <a:r>
              <a:rPr kumimoji="1" lang="en-US" altLang="zh-CN" dirty="0" smtClean="0"/>
              <a:t>Nodes: Color</a:t>
            </a:r>
            <a:r>
              <a:rPr kumimoji="1" lang="en-US" altLang="zh-CN" dirty="0" smtClean="0">
                <a:sym typeface="Wingdings"/>
              </a:rPr>
              <a:t></a:t>
            </a:r>
            <a:r>
              <a:rPr kumimoji="1" lang="en-US" altLang="zh-CN" dirty="0">
                <a:sym typeface="Wingdings"/>
              </a:rPr>
              <a:t> </a:t>
            </a:r>
            <a:r>
              <a:rPr kumimoji="1" lang="en-US" altLang="zh-CN" dirty="0" smtClean="0">
                <a:sym typeface="Wingdings"/>
              </a:rPr>
              <a:t>Position Size</a:t>
            </a:r>
          </a:p>
          <a:p>
            <a:r>
              <a:rPr kumimoji="1" lang="en-US" altLang="zh-CN" dirty="0" smtClean="0">
                <a:solidFill>
                  <a:srgbClr val="FF0000"/>
                </a:solidFill>
                <a:sym typeface="Wingdings"/>
              </a:rPr>
              <a:t>Algorithm to insert reminder, quiz, example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39</a:t>
            </a:fld>
            <a:endParaRPr kumimoji="1"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838200" y="1518772"/>
            <a:ext cx="48490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 smtClean="0">
                <a:latin typeface="Bradley Hand" charset="0"/>
                <a:ea typeface="Bradley Hand" charset="0"/>
                <a:cs typeface="Bradley Hand" charset="0"/>
              </a:rPr>
              <a:t>Overall Logical</a:t>
            </a:r>
            <a:endParaRPr kumimoji="1" lang="zh-CN" altLang="en-US" sz="3200" dirty="0">
              <a:latin typeface="Bradley Hand" charset="0"/>
              <a:ea typeface="Bradley Hand" charset="0"/>
              <a:cs typeface="Bradley Han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618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9073" y="1690688"/>
            <a:ext cx="5006253" cy="333750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Motivation 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199" y="1451550"/>
            <a:ext cx="725337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CN" sz="3600" dirty="0" smtClean="0"/>
              <a:t>Why so difficult</a:t>
            </a:r>
          </a:p>
          <a:p>
            <a:pPr marL="0" indent="0">
              <a:buNone/>
            </a:pPr>
            <a:r>
              <a:rPr lang="en-US" altLang="zh-CN" dirty="0"/>
              <a:t>_ </a:t>
            </a:r>
            <a:r>
              <a:rPr kumimoji="1" lang="en-US" altLang="zh-C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 logic dependency of different logic </a:t>
            </a:r>
            <a:r>
              <a:rPr kumimoji="1" lang="en-US" altLang="zh-C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encodings</a:t>
            </a:r>
            <a:r>
              <a:rPr kumimoji="1" lang="en-US" altLang="zh-C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 </a:t>
            </a:r>
            <a:br>
              <a:rPr kumimoji="1" lang="en-US" altLang="zh-CN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_ the visual distraction from </a:t>
            </a:r>
            <a:r>
              <a:rPr kumimoji="1" lang="en-US" altLang="zh-C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context</a:t>
            </a:r>
            <a:r>
              <a:rPr kumimoji="1" lang="en-US" altLang="zh-CN" dirty="0">
                <a:solidFill>
                  <a:schemeClr val="tx1">
                    <a:lumMod val="65000"/>
                    <a:lumOff val="35000"/>
                  </a:schemeClr>
                </a:solidFill>
              </a:rPr>
              <a:t/>
            </a:r>
            <a:br>
              <a:rPr kumimoji="1" lang="en-US" altLang="zh-CN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_ short term </a:t>
            </a:r>
            <a:r>
              <a:rPr kumimoji="1" lang="en-US" altLang="zh-C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memory</a:t>
            </a:r>
          </a:p>
          <a:p>
            <a:pPr marL="0" indent="0">
              <a:buNone/>
            </a:pPr>
            <a:r>
              <a:rPr kumimoji="1" lang="en-US" altLang="zh-C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_ inappropriate assumption that some visualization are universally recognizable</a:t>
            </a:r>
            <a:endParaRPr kumimoji="1" lang="zh-CN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4</a:t>
            </a:fld>
            <a:endParaRPr kumimoji="1"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838200" y="1260764"/>
            <a:ext cx="7550727" cy="831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4577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Narrative</a:t>
            </a:r>
            <a:r>
              <a:rPr kumimoji="1" lang="en-US" altLang="zh-CN" dirty="0" smtClean="0"/>
              <a:t> </a:t>
            </a:r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sequence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239529"/>
            <a:ext cx="10515600" cy="3937433"/>
          </a:xfrm>
        </p:spPr>
        <p:txBody>
          <a:bodyPr>
            <a:normAutofit/>
          </a:bodyPr>
          <a:lstStyle/>
          <a:p>
            <a:pPr lvl="0"/>
            <a:r>
              <a:rPr lang="en-US" altLang="zh-CN" dirty="0"/>
              <a:t>a </a:t>
            </a:r>
            <a:r>
              <a:rPr lang="en-US" altLang="zh-CN" dirty="0" err="1"/>
              <a:t>infovis</a:t>
            </a:r>
            <a:r>
              <a:rPr lang="en-US" altLang="zh-CN" dirty="0"/>
              <a:t> has 3 levels of structure: </a:t>
            </a:r>
            <a:endParaRPr lang="zh-CN" altLang="zh-CN" dirty="0"/>
          </a:p>
          <a:p>
            <a:pPr lvl="1"/>
            <a:r>
              <a:rPr lang="en-US" altLang="zh-CN" dirty="0"/>
              <a:t>a visual atomic: the combination of a mark and several channels</a:t>
            </a:r>
            <a:endParaRPr lang="zh-CN" altLang="zh-CN" dirty="0"/>
          </a:p>
          <a:p>
            <a:pPr lvl="1"/>
            <a:r>
              <a:rPr lang="en-US" altLang="zh-CN" dirty="0"/>
              <a:t>a visual unit: one or more visual atomics to completely present a data attribute</a:t>
            </a:r>
            <a:endParaRPr lang="zh-CN" altLang="zh-CN" dirty="0"/>
          </a:p>
          <a:p>
            <a:pPr lvl="1"/>
            <a:r>
              <a:rPr lang="en-US" altLang="zh-CN" dirty="0"/>
              <a:t>a info vis: the visualization we see. </a:t>
            </a:r>
          </a:p>
          <a:p>
            <a:pPr lvl="1"/>
            <a:endParaRPr lang="en-US" altLang="zh-CN" dirty="0"/>
          </a:p>
          <a:p>
            <a:r>
              <a:rPr lang="en-US" altLang="zh-CN" dirty="0" smtClean="0"/>
              <a:t>Logic flow: From </a:t>
            </a:r>
            <a:r>
              <a:rPr lang="en-US" altLang="zh-CN" dirty="0"/>
              <a:t>familiar to unfamiliar, from simple to </a:t>
            </a:r>
            <a:r>
              <a:rPr lang="en-US" altLang="zh-CN" dirty="0" smtClean="0"/>
              <a:t>complicate</a:t>
            </a:r>
            <a:endParaRPr lang="zh-CN" altLang="zh-CN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40</a:t>
            </a:fld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0" y="1260764"/>
            <a:ext cx="7550727" cy="831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3757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Narrative</a:t>
            </a:r>
            <a:r>
              <a:rPr kumimoji="1" lang="en-US" altLang="zh-CN" dirty="0" smtClean="0"/>
              <a:t> </a:t>
            </a:r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sequence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232325"/>
            <a:ext cx="10515600" cy="3944637"/>
          </a:xfrm>
        </p:spPr>
        <p:txBody>
          <a:bodyPr/>
          <a:lstStyle/>
          <a:p>
            <a:pPr lvl="0"/>
            <a:r>
              <a:rPr kumimoji="1" lang="en-US" altLang="zh-CN" dirty="0">
                <a:solidFill>
                  <a:schemeClr val="bg2">
                    <a:lumMod val="50000"/>
                  </a:schemeClr>
                </a:solidFill>
              </a:rPr>
              <a:t>The relationship between the </a:t>
            </a:r>
            <a:r>
              <a:rPr kumimoji="1" lang="en-US" altLang="zh-CN" dirty="0" smtClean="0">
                <a:solidFill>
                  <a:schemeClr val="bg2">
                    <a:lumMod val="50000"/>
                  </a:schemeClr>
                </a:solidFill>
              </a:rPr>
              <a:t>channels </a:t>
            </a:r>
            <a:r>
              <a:rPr kumimoji="1" lang="en-US" altLang="zh-CN" dirty="0">
                <a:solidFill>
                  <a:schemeClr val="bg2">
                    <a:lumMod val="50000"/>
                  </a:schemeClr>
                </a:solidFill>
              </a:rPr>
              <a:t>of one </a:t>
            </a:r>
            <a:r>
              <a:rPr kumimoji="1" lang="en-US" altLang="zh-CN" dirty="0" smtClean="0">
                <a:solidFill>
                  <a:schemeClr val="bg2">
                    <a:lumMod val="50000"/>
                  </a:schemeClr>
                </a:solidFill>
              </a:rPr>
              <a:t>visual atomic:</a:t>
            </a:r>
            <a:endParaRPr kumimoji="1" lang="en-US" altLang="zh-CN" dirty="0">
              <a:solidFill>
                <a:schemeClr val="bg2">
                  <a:lumMod val="50000"/>
                </a:schemeClr>
              </a:solidFill>
            </a:endParaRPr>
          </a:p>
          <a:p>
            <a:pPr lvl="1"/>
            <a:r>
              <a:rPr kumimoji="1" lang="en-US" altLang="zh-CN" dirty="0">
                <a:solidFill>
                  <a:schemeClr val="bg2">
                    <a:lumMod val="50000"/>
                  </a:schemeClr>
                </a:solidFill>
              </a:rPr>
              <a:t>logic dependency </a:t>
            </a:r>
            <a:r>
              <a:rPr kumimoji="1" lang="en-US" altLang="zh-CN" dirty="0">
                <a:solidFill>
                  <a:schemeClr val="bg2">
                    <a:lumMod val="50000"/>
                  </a:schemeClr>
                </a:solidFill>
                <a:sym typeface="Wingdings"/>
              </a:rPr>
              <a:t> flow the logic</a:t>
            </a:r>
            <a:endParaRPr kumimoji="1" lang="zh-CN" altLang="zh-CN" dirty="0">
              <a:solidFill>
                <a:schemeClr val="bg2">
                  <a:lumMod val="50000"/>
                </a:schemeClr>
              </a:solidFill>
            </a:endParaRP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41</a:t>
            </a:fld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838200" y="1257162"/>
            <a:ext cx="7550727" cy="831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51539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Narrative</a:t>
            </a:r>
            <a:r>
              <a:rPr kumimoji="1" lang="en-US" altLang="zh-CN" dirty="0" smtClean="0"/>
              <a:t> </a:t>
            </a:r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sequence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232325"/>
            <a:ext cx="10515600" cy="3944637"/>
          </a:xfrm>
        </p:spPr>
        <p:txBody>
          <a:bodyPr/>
          <a:lstStyle/>
          <a:p>
            <a:pPr lvl="0"/>
            <a:r>
              <a:rPr kumimoji="1" lang="en-US" altLang="zh-CN" dirty="0">
                <a:solidFill>
                  <a:schemeClr val="bg2">
                    <a:lumMod val="50000"/>
                  </a:schemeClr>
                </a:solidFill>
              </a:rPr>
              <a:t>The relationship between the atomics of one visual unit:</a:t>
            </a:r>
          </a:p>
          <a:p>
            <a:pPr lvl="1"/>
            <a:r>
              <a:rPr kumimoji="1" lang="en-US" altLang="zh-CN" dirty="0">
                <a:solidFill>
                  <a:schemeClr val="bg2">
                    <a:lumMod val="50000"/>
                  </a:schemeClr>
                </a:solidFill>
              </a:rPr>
              <a:t>logic dependency </a:t>
            </a:r>
            <a:r>
              <a:rPr kumimoji="1" lang="en-US" altLang="zh-CN" dirty="0">
                <a:solidFill>
                  <a:schemeClr val="bg2">
                    <a:lumMod val="50000"/>
                  </a:schemeClr>
                </a:solidFill>
                <a:sym typeface="Wingdings"/>
              </a:rPr>
              <a:t> flow the logic</a:t>
            </a:r>
            <a:endParaRPr kumimoji="1" lang="zh-CN" altLang="zh-CN" dirty="0">
              <a:solidFill>
                <a:schemeClr val="bg2">
                  <a:lumMod val="50000"/>
                </a:schemeClr>
              </a:solidFill>
            </a:endParaRP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42</a:t>
            </a:fld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838200" y="1257162"/>
            <a:ext cx="7550727" cy="831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26319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Narrative</a:t>
            </a:r>
            <a:r>
              <a:rPr kumimoji="1" lang="en-US" altLang="zh-CN" dirty="0" smtClean="0"/>
              <a:t> </a:t>
            </a:r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sequence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017985"/>
            <a:ext cx="10515600" cy="4158977"/>
          </a:xfrm>
        </p:spPr>
        <p:txBody>
          <a:bodyPr/>
          <a:lstStyle/>
          <a:p>
            <a:pPr lvl="0"/>
            <a:r>
              <a:rPr kumimoji="1" lang="en-US" altLang="zh-CN" dirty="0">
                <a:solidFill>
                  <a:schemeClr val="bg2">
                    <a:lumMod val="50000"/>
                  </a:schemeClr>
                </a:solidFill>
              </a:rPr>
              <a:t>The relationship between visual units: </a:t>
            </a:r>
          </a:p>
          <a:p>
            <a:pPr lvl="1"/>
            <a:r>
              <a:rPr kumimoji="1" lang="en-US" altLang="zh-CN" dirty="0">
                <a:solidFill>
                  <a:schemeClr val="bg2">
                    <a:lumMod val="50000"/>
                  </a:schemeClr>
                </a:solidFill>
              </a:rPr>
              <a:t>share same visual encoding;</a:t>
            </a:r>
          </a:p>
          <a:p>
            <a:pPr lvl="1"/>
            <a:r>
              <a:rPr kumimoji="1" lang="en-US" altLang="zh-CN" dirty="0">
                <a:solidFill>
                  <a:schemeClr val="bg2">
                    <a:lumMod val="50000"/>
                  </a:schemeClr>
                </a:solidFill>
              </a:rPr>
              <a:t>logic dependency; </a:t>
            </a:r>
          </a:p>
          <a:p>
            <a:pPr lvl="1"/>
            <a:r>
              <a:rPr kumimoji="1" lang="en-US" altLang="zh-CN" dirty="0">
                <a:solidFill>
                  <a:schemeClr val="bg2">
                    <a:lumMod val="50000"/>
                  </a:schemeClr>
                </a:solidFill>
              </a:rPr>
              <a:t>unrelated</a:t>
            </a:r>
            <a:endParaRPr kumimoji="1" lang="zh-CN" altLang="zh-CN" dirty="0">
              <a:solidFill>
                <a:schemeClr val="bg2">
                  <a:lumMod val="50000"/>
                </a:schemeClr>
              </a:solidFill>
            </a:endParaRP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43</a:t>
            </a:fld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838200" y="1257162"/>
            <a:ext cx="7550727" cy="831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81113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UI</a:t>
            </a:r>
            <a:r>
              <a:rPr kumimoji="1" lang="en-US" altLang="zh-CN" dirty="0" smtClean="0"/>
              <a:t> </a:t>
            </a:r>
            <a:r>
              <a:rPr kumimoji="1" lang="en-US" altLang="zh-CN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Design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495569"/>
            <a:ext cx="9642266" cy="4860781"/>
          </a:xfrm>
          <a:prstGeom prst="rect">
            <a:avLst/>
          </a:prstGeom>
        </p:spPr>
      </p:pic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44</a:t>
            </a:fld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838200" y="2147458"/>
            <a:ext cx="6449291" cy="2133598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矩形 6"/>
          <p:cNvSpPr/>
          <p:nvPr/>
        </p:nvSpPr>
        <p:spPr>
          <a:xfrm flipH="1">
            <a:off x="7439891" y="2147457"/>
            <a:ext cx="2909454" cy="4208893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838201" y="4405745"/>
            <a:ext cx="6470570" cy="1950605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1142999" y="2725051"/>
            <a:ext cx="35269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 smtClean="0">
                <a:solidFill>
                  <a:srgbClr val="FA2400"/>
                </a:solidFill>
              </a:rPr>
              <a:t>Interactive slides: </a:t>
            </a:r>
          </a:p>
          <a:p>
            <a:r>
              <a:rPr kumimoji="1" lang="en-US" altLang="zh-CN" b="1" dirty="0" smtClean="0">
                <a:solidFill>
                  <a:srgbClr val="FA2400"/>
                </a:solidFill>
              </a:rPr>
              <a:t>Able to drag, delete, and add</a:t>
            </a:r>
            <a:endParaRPr kumimoji="1" lang="zh-CN" altLang="en-US" b="1" dirty="0">
              <a:solidFill>
                <a:srgbClr val="FA2400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087578" y="5177306"/>
            <a:ext cx="380264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 smtClean="0">
                <a:solidFill>
                  <a:srgbClr val="FA2400"/>
                </a:solidFill>
              </a:rPr>
              <a:t>Editor: </a:t>
            </a:r>
          </a:p>
          <a:p>
            <a:r>
              <a:rPr kumimoji="1" lang="en-US" altLang="zh-CN" b="1" dirty="0" smtClean="0">
                <a:solidFill>
                  <a:srgbClr val="FA2400"/>
                </a:solidFill>
              </a:rPr>
              <a:t>Edit selected slide</a:t>
            </a:r>
          </a:p>
          <a:p>
            <a:r>
              <a:rPr kumimoji="1" lang="en-US" altLang="zh-CN" b="1" dirty="0" smtClean="0">
                <a:solidFill>
                  <a:srgbClr val="FA2400"/>
                </a:solidFill>
              </a:rPr>
              <a:t>Add animation, edit annotation,</a:t>
            </a:r>
            <a:endParaRPr kumimoji="1" lang="zh-CN" altLang="en-US" b="1" dirty="0">
              <a:solidFill>
                <a:srgbClr val="FA2400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7467599" y="2988377"/>
            <a:ext cx="259080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rgbClr val="FA2400"/>
                </a:solidFill>
              </a:rPr>
              <a:t>Resource:</a:t>
            </a:r>
          </a:p>
          <a:p>
            <a:r>
              <a:rPr kumimoji="1" lang="en-US" altLang="zh-CN" b="1" dirty="0" smtClean="0">
                <a:solidFill>
                  <a:srgbClr val="FA2400"/>
                </a:solidFill>
              </a:rPr>
              <a:t>Extracted related elements from the text and the figure</a:t>
            </a:r>
          </a:p>
          <a:p>
            <a:r>
              <a:rPr kumimoji="1" lang="en-US" altLang="zh-CN" b="1" dirty="0" smtClean="0">
                <a:solidFill>
                  <a:srgbClr val="FA2400"/>
                </a:solidFill>
              </a:rPr>
              <a:t>Can be drag and drop on the interactive slides</a:t>
            </a:r>
            <a:endParaRPr kumimoji="1" lang="zh-CN" altLang="en-US" b="1" dirty="0">
              <a:solidFill>
                <a:srgbClr val="FA2400"/>
              </a:solidFill>
            </a:endParaRPr>
          </a:p>
        </p:txBody>
      </p:sp>
      <p:sp>
        <p:nvSpPr>
          <p:cNvPr id="12" name="任意形状 11"/>
          <p:cNvSpPr/>
          <p:nvPr/>
        </p:nvSpPr>
        <p:spPr>
          <a:xfrm>
            <a:off x="6299870" y="1495056"/>
            <a:ext cx="2295973" cy="926409"/>
          </a:xfrm>
          <a:custGeom>
            <a:avLst/>
            <a:gdLst>
              <a:gd name="connsiteX0" fmla="*/ 2285330 w 2295973"/>
              <a:gd name="connsiteY0" fmla="*/ 841742 h 926409"/>
              <a:gd name="connsiteX1" fmla="*/ 2268397 w 2295973"/>
              <a:gd name="connsiteY1" fmla="*/ 469209 h 926409"/>
              <a:gd name="connsiteX2" fmla="*/ 2048264 w 2295973"/>
              <a:gd name="connsiteY2" fmla="*/ 79742 h 926409"/>
              <a:gd name="connsiteX3" fmla="*/ 219464 w 2295973"/>
              <a:gd name="connsiteY3" fmla="*/ 79742 h 926409"/>
              <a:gd name="connsiteX4" fmla="*/ 33197 w 2295973"/>
              <a:gd name="connsiteY4" fmla="*/ 926409 h 9264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95973" h="926409">
                <a:moveTo>
                  <a:pt x="2285330" y="841742"/>
                </a:moveTo>
                <a:cubicBezTo>
                  <a:pt x="2296619" y="718975"/>
                  <a:pt x="2307908" y="596209"/>
                  <a:pt x="2268397" y="469209"/>
                </a:cubicBezTo>
                <a:cubicBezTo>
                  <a:pt x="2228886" y="342209"/>
                  <a:pt x="2389753" y="144653"/>
                  <a:pt x="2048264" y="79742"/>
                </a:cubicBezTo>
                <a:cubicBezTo>
                  <a:pt x="1706775" y="14831"/>
                  <a:pt x="555308" y="-61369"/>
                  <a:pt x="219464" y="79742"/>
                </a:cubicBezTo>
                <a:cubicBezTo>
                  <a:pt x="-116380" y="220853"/>
                  <a:pt x="33197" y="926409"/>
                  <a:pt x="33197" y="926409"/>
                </a:cubicBezTo>
              </a:path>
            </a:pathLst>
          </a:custGeom>
          <a:noFill/>
          <a:ln w="57150">
            <a:solidFill>
              <a:srgbClr val="FA24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6570134" y="1100667"/>
            <a:ext cx="16802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b="1" dirty="0" smtClean="0">
                <a:solidFill>
                  <a:srgbClr val="FF0000"/>
                </a:solidFill>
              </a:rPr>
              <a:t>Drag to add</a:t>
            </a:r>
            <a:endParaRPr kumimoji="1" lang="zh-CN" altLang="en-US" sz="2000" b="1" dirty="0">
              <a:solidFill>
                <a:srgbClr val="FF0000"/>
              </a:solidFill>
            </a:endParaRPr>
          </a:p>
        </p:txBody>
      </p:sp>
      <p:sp>
        <p:nvSpPr>
          <p:cNvPr id="14" name="任意形状 13"/>
          <p:cNvSpPr/>
          <p:nvPr/>
        </p:nvSpPr>
        <p:spPr>
          <a:xfrm>
            <a:off x="387121" y="3581087"/>
            <a:ext cx="967546" cy="1618668"/>
          </a:xfrm>
          <a:custGeom>
            <a:avLst/>
            <a:gdLst>
              <a:gd name="connsiteX0" fmla="*/ 967546 w 967546"/>
              <a:gd name="connsiteY0" fmla="*/ 1515846 h 1618668"/>
              <a:gd name="connsiteX1" fmla="*/ 137812 w 967546"/>
              <a:gd name="connsiteY1" fmla="*/ 1532780 h 1618668"/>
              <a:gd name="connsiteX2" fmla="*/ 19279 w 967546"/>
              <a:gd name="connsiteY2" fmla="*/ 584513 h 1618668"/>
              <a:gd name="connsiteX3" fmla="*/ 19279 w 967546"/>
              <a:gd name="connsiteY3" fmla="*/ 127313 h 1618668"/>
              <a:gd name="connsiteX4" fmla="*/ 205546 w 967546"/>
              <a:gd name="connsiteY4" fmla="*/ 8780 h 1618668"/>
              <a:gd name="connsiteX5" fmla="*/ 764346 w 967546"/>
              <a:gd name="connsiteY5" fmla="*/ 8780 h 16186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67546" h="1618668">
                <a:moveTo>
                  <a:pt x="967546" y="1515846"/>
                </a:moveTo>
                <a:cubicBezTo>
                  <a:pt x="631701" y="1601924"/>
                  <a:pt x="295856" y="1688002"/>
                  <a:pt x="137812" y="1532780"/>
                </a:cubicBezTo>
                <a:cubicBezTo>
                  <a:pt x="-20232" y="1377558"/>
                  <a:pt x="39034" y="818757"/>
                  <a:pt x="19279" y="584513"/>
                </a:cubicBezTo>
                <a:cubicBezTo>
                  <a:pt x="-477" y="350268"/>
                  <a:pt x="-11765" y="223268"/>
                  <a:pt x="19279" y="127313"/>
                </a:cubicBezTo>
                <a:cubicBezTo>
                  <a:pt x="50323" y="31358"/>
                  <a:pt x="81368" y="28536"/>
                  <a:pt x="205546" y="8780"/>
                </a:cubicBezTo>
                <a:cubicBezTo>
                  <a:pt x="329724" y="-10976"/>
                  <a:pt x="764346" y="8780"/>
                  <a:pt x="764346" y="8780"/>
                </a:cubicBezTo>
              </a:path>
            </a:pathLst>
          </a:custGeom>
          <a:noFill/>
          <a:ln w="57150">
            <a:solidFill>
              <a:srgbClr val="FA24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71610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697" y="1355832"/>
            <a:ext cx="12425658" cy="550216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Case study: text flow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45</a:t>
            </a:fld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838200" y="1257162"/>
            <a:ext cx="7550727" cy="831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8446" y="3138029"/>
            <a:ext cx="447168" cy="402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712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3697" y="1355832"/>
            <a:ext cx="12425658" cy="550216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Case study: text flow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46</a:t>
            </a:fld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838200" y="1257162"/>
            <a:ext cx="7550727" cy="831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835579" y="1340289"/>
            <a:ext cx="5108027" cy="5517711"/>
          </a:xfrm>
          <a:prstGeom prst="rect">
            <a:avLst/>
          </a:prstGeom>
          <a:solidFill>
            <a:srgbClr val="FFFFFF">
              <a:alpha val="8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835579" y="1992193"/>
            <a:ext cx="4745421" cy="424731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Data type: </a:t>
            </a:r>
          </a:p>
          <a:p>
            <a:r>
              <a:rPr lang="en-US" altLang="zh-CN" dirty="0" smtClean="0"/>
              <a:t>individual </a:t>
            </a:r>
            <a:r>
              <a:rPr lang="en-US" altLang="zh-CN" dirty="0"/>
              <a:t>topics </a:t>
            </a:r>
            <a:r>
              <a:rPr lang="en-US" altLang="zh-CN" dirty="0" smtClean="0"/>
              <a:t>with time stamped</a:t>
            </a:r>
          </a:p>
          <a:p>
            <a:r>
              <a:rPr lang="en-US" altLang="zh-CN" dirty="0" smtClean="0"/>
              <a:t>connection </a:t>
            </a:r>
            <a:r>
              <a:rPr lang="en-US" altLang="zh-CN" dirty="0"/>
              <a:t>between topics 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en-US" altLang="zh-CN" dirty="0" smtClean="0"/>
              <a:t>tasks: </a:t>
            </a:r>
          </a:p>
          <a:p>
            <a:r>
              <a:rPr lang="en-US" altLang="zh-CN" dirty="0" smtClean="0"/>
              <a:t>the </a:t>
            </a:r>
            <a:r>
              <a:rPr lang="en-US" altLang="zh-CN" dirty="0"/>
              <a:t>topic evolution </a:t>
            </a:r>
            <a:r>
              <a:rPr lang="en-US" altLang="zh-CN" dirty="0" smtClean="0"/>
              <a:t>trend</a:t>
            </a:r>
          </a:p>
          <a:p>
            <a:r>
              <a:rPr lang="en-US" altLang="zh-CN" dirty="0" smtClean="0"/>
              <a:t>the </a:t>
            </a:r>
            <a:r>
              <a:rPr lang="en-US" altLang="zh-CN" dirty="0"/>
              <a:t>critical </a:t>
            </a:r>
            <a:r>
              <a:rPr lang="en-US" altLang="zh-CN" dirty="0" smtClean="0"/>
              <a:t>event</a:t>
            </a:r>
          </a:p>
          <a:p>
            <a:r>
              <a:rPr lang="en-US" altLang="zh-CN" dirty="0" smtClean="0"/>
              <a:t>the </a:t>
            </a:r>
            <a:r>
              <a:rPr lang="en-US" altLang="zh-CN" dirty="0"/>
              <a:t>keyword correlation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en-US" altLang="zh-CN" dirty="0" smtClean="0"/>
              <a:t>Visual unit: </a:t>
            </a:r>
          </a:p>
          <a:p>
            <a:pPr marL="342900" indent="-342900">
              <a:buAutoNum type="arabicPeriod"/>
            </a:pPr>
            <a:r>
              <a:rPr lang="en-US" altLang="zh-CN" dirty="0" smtClean="0"/>
              <a:t>Stream graph</a:t>
            </a:r>
          </a:p>
          <a:p>
            <a:pPr marL="342900" indent="-342900">
              <a:buAutoNum type="arabicPeriod"/>
            </a:pPr>
            <a:r>
              <a:rPr lang="en-US" altLang="zh-CN" dirty="0" smtClean="0"/>
              <a:t>Glyph</a:t>
            </a:r>
          </a:p>
          <a:p>
            <a:pPr marL="342900" indent="-342900">
              <a:buAutoNum type="arabicPeriod"/>
            </a:pPr>
            <a:r>
              <a:rPr lang="en-US" altLang="zh-CN" dirty="0" smtClean="0"/>
              <a:t>thread</a:t>
            </a:r>
          </a:p>
          <a:p>
            <a:endParaRPr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297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89541" y="349365"/>
            <a:ext cx="1495094" cy="833055"/>
          </a:xfrm>
        </p:spPr>
        <p:txBody>
          <a:bodyPr>
            <a:noAutofit/>
          </a:bodyPr>
          <a:lstStyle/>
          <a:p>
            <a:r>
              <a:rPr kumimoji="1" lang="en-US" altLang="zh-CN" sz="27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7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7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7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38" name="组 37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32" name="肘形连接符 31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" name="直线连接符 39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标题 1"/>
          <p:cNvSpPr txBox="1">
            <a:spLocks/>
          </p:cNvSpPr>
          <p:nvPr/>
        </p:nvSpPr>
        <p:spPr>
          <a:xfrm>
            <a:off x="3437377" y="2742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0" name="图片 4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5" y="1551592"/>
            <a:ext cx="12137285" cy="4967383"/>
          </a:xfrm>
          <a:prstGeom prst="rect">
            <a:avLst/>
          </a:prstGeom>
        </p:spPr>
      </p:pic>
      <p:pic>
        <p:nvPicPr>
          <p:cNvPr id="51" name="图片 5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564" y="2324019"/>
            <a:ext cx="11065871" cy="4214083"/>
          </a:xfrm>
          <a:prstGeom prst="rect">
            <a:avLst/>
          </a:prstGeom>
        </p:spPr>
      </p:pic>
      <p:sp>
        <p:nvSpPr>
          <p:cNvPr id="57" name="矩形 56"/>
          <p:cNvSpPr/>
          <p:nvPr/>
        </p:nvSpPr>
        <p:spPr>
          <a:xfrm>
            <a:off x="3463649" y="3216164"/>
            <a:ext cx="549166" cy="315311"/>
          </a:xfrm>
          <a:prstGeom prst="rect">
            <a:avLst/>
          </a:pr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60877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4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0" presetClass="entr" presetSubtype="0" fill="hold" grpId="5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6000"/>
                            </p:stCondLst>
                            <p:childTnLst>
                              <p:par>
                                <p:cTn id="47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7000"/>
                            </p:stCondLst>
                            <p:childTnLst>
                              <p:par>
                                <p:cTn id="54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3"/>
      <p:bldP spid="2" grpId="4"/>
      <p:bldP spid="2" grpId="5"/>
      <p:bldP spid="43" grpId="0"/>
      <p:bldP spid="43" grpId="1"/>
      <p:bldP spid="44" grpId="0"/>
      <p:bldP spid="44" grpId="1"/>
      <p:bldP spid="57" grpId="0" animBg="1"/>
      <p:bldP spid="57" grpId="1" animBg="1"/>
      <p:bldP spid="57" grpId="2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3697" y="1355832"/>
            <a:ext cx="12425658" cy="550216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26477" y="365124"/>
            <a:ext cx="1260000" cy="864000"/>
          </a:xfrm>
          <a:noFill/>
          <a:ln w="57150">
            <a:solidFill>
              <a:srgbClr val="F7A3A1"/>
            </a:solidFill>
          </a:ln>
        </p:spPr>
        <p:txBody>
          <a:bodyPr>
            <a:normAutofit fontScale="90000"/>
          </a:bodyPr>
          <a:lstStyle/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48</a:t>
            </a:fld>
            <a:endParaRPr kumimoji="1" lang="zh-CN" altLang="en-US" dirty="0"/>
          </a:p>
        </p:txBody>
      </p:sp>
      <p:grpSp>
        <p:nvGrpSpPr>
          <p:cNvPr id="28" name="组 27"/>
          <p:cNvGrpSpPr/>
          <p:nvPr/>
        </p:nvGrpSpPr>
        <p:grpSpPr>
          <a:xfrm>
            <a:off x="838200" y="2649972"/>
            <a:ext cx="10907110" cy="3876952"/>
            <a:chOff x="838200" y="2649972"/>
            <a:chExt cx="10907110" cy="3876952"/>
          </a:xfrm>
        </p:grpSpPr>
        <p:sp>
          <p:nvSpPr>
            <p:cNvPr id="8" name="椭圆 7"/>
            <p:cNvSpPr/>
            <p:nvPr/>
          </p:nvSpPr>
          <p:spPr>
            <a:xfrm>
              <a:off x="838200" y="2837793"/>
              <a:ext cx="1558159" cy="677917"/>
            </a:xfrm>
            <a:prstGeom prst="ellipse">
              <a:avLst/>
            </a:prstGeom>
            <a:solidFill>
              <a:srgbClr val="F7A3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1920766" y="3257468"/>
              <a:ext cx="1558159" cy="677917"/>
            </a:xfrm>
            <a:prstGeom prst="ellipse">
              <a:avLst/>
            </a:prstGeom>
            <a:solidFill>
              <a:srgbClr val="F7A3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990600" y="2990193"/>
              <a:ext cx="1558159" cy="677917"/>
            </a:xfrm>
            <a:prstGeom prst="ellipse">
              <a:avLst/>
            </a:prstGeom>
            <a:solidFill>
              <a:srgbClr val="F7A3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2971808" y="3137339"/>
              <a:ext cx="1558159" cy="809300"/>
            </a:xfrm>
            <a:prstGeom prst="ellipse">
              <a:avLst/>
            </a:prstGeom>
            <a:solidFill>
              <a:srgbClr val="F7A3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" name="椭圆 11"/>
            <p:cNvSpPr/>
            <p:nvPr/>
          </p:nvSpPr>
          <p:spPr>
            <a:xfrm>
              <a:off x="3662865" y="2827273"/>
              <a:ext cx="1828796" cy="719969"/>
            </a:xfrm>
            <a:prstGeom prst="ellipse">
              <a:avLst/>
            </a:prstGeom>
            <a:solidFill>
              <a:srgbClr val="F7A3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3" name="椭圆 12"/>
            <p:cNvSpPr/>
            <p:nvPr/>
          </p:nvSpPr>
          <p:spPr>
            <a:xfrm>
              <a:off x="4315478" y="2649972"/>
              <a:ext cx="1043152" cy="537285"/>
            </a:xfrm>
            <a:prstGeom prst="ellipse">
              <a:avLst/>
            </a:prstGeom>
            <a:solidFill>
              <a:srgbClr val="F7A3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4" name="椭圆 13"/>
            <p:cNvSpPr/>
            <p:nvPr/>
          </p:nvSpPr>
          <p:spPr>
            <a:xfrm>
              <a:off x="4879440" y="3004704"/>
              <a:ext cx="1043152" cy="537285"/>
            </a:xfrm>
            <a:prstGeom prst="ellipse">
              <a:avLst/>
            </a:prstGeom>
            <a:solidFill>
              <a:srgbClr val="F7A3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9" name="任意形状 18"/>
            <p:cNvSpPr/>
            <p:nvPr/>
          </p:nvSpPr>
          <p:spPr>
            <a:xfrm>
              <a:off x="5659821" y="2963917"/>
              <a:ext cx="4650827" cy="520262"/>
            </a:xfrm>
            <a:custGeom>
              <a:avLst/>
              <a:gdLst>
                <a:gd name="connsiteX0" fmla="*/ 189186 w 4650827"/>
                <a:gd name="connsiteY0" fmla="*/ 220717 h 520262"/>
                <a:gd name="connsiteX1" fmla="*/ 693682 w 4650827"/>
                <a:gd name="connsiteY1" fmla="*/ 236483 h 520262"/>
                <a:gd name="connsiteX2" fmla="*/ 1150882 w 4650827"/>
                <a:gd name="connsiteY2" fmla="*/ 63062 h 520262"/>
                <a:gd name="connsiteX3" fmla="*/ 1466193 w 4650827"/>
                <a:gd name="connsiteY3" fmla="*/ 47297 h 520262"/>
                <a:gd name="connsiteX4" fmla="*/ 1828800 w 4650827"/>
                <a:gd name="connsiteY4" fmla="*/ 94593 h 520262"/>
                <a:gd name="connsiteX5" fmla="*/ 2065282 w 4650827"/>
                <a:gd name="connsiteY5" fmla="*/ 0 h 520262"/>
                <a:gd name="connsiteX6" fmla="*/ 2380593 w 4650827"/>
                <a:gd name="connsiteY6" fmla="*/ 63062 h 520262"/>
                <a:gd name="connsiteX7" fmla="*/ 2790496 w 4650827"/>
                <a:gd name="connsiteY7" fmla="*/ 0 h 520262"/>
                <a:gd name="connsiteX8" fmla="*/ 3105807 w 4650827"/>
                <a:gd name="connsiteY8" fmla="*/ 0 h 520262"/>
                <a:gd name="connsiteX9" fmla="*/ 3310758 w 4650827"/>
                <a:gd name="connsiteY9" fmla="*/ 31531 h 520262"/>
                <a:gd name="connsiteX10" fmla="*/ 3421117 w 4650827"/>
                <a:gd name="connsiteY10" fmla="*/ 78828 h 520262"/>
                <a:gd name="connsiteX11" fmla="*/ 3673365 w 4650827"/>
                <a:gd name="connsiteY11" fmla="*/ 141890 h 520262"/>
                <a:gd name="connsiteX12" fmla="*/ 3909848 w 4650827"/>
                <a:gd name="connsiteY12" fmla="*/ 126124 h 520262"/>
                <a:gd name="connsiteX13" fmla="*/ 4209393 w 4650827"/>
                <a:gd name="connsiteY13" fmla="*/ 31531 h 520262"/>
                <a:gd name="connsiteX14" fmla="*/ 4461641 w 4650827"/>
                <a:gd name="connsiteY14" fmla="*/ 31531 h 520262"/>
                <a:gd name="connsiteX15" fmla="*/ 4650827 w 4650827"/>
                <a:gd name="connsiteY15" fmla="*/ 63062 h 520262"/>
                <a:gd name="connsiteX16" fmla="*/ 4650827 w 4650827"/>
                <a:gd name="connsiteY16" fmla="*/ 63062 h 520262"/>
                <a:gd name="connsiteX17" fmla="*/ 4240924 w 4650827"/>
                <a:gd name="connsiteY17" fmla="*/ 110359 h 520262"/>
                <a:gd name="connsiteX18" fmla="*/ 4035972 w 4650827"/>
                <a:gd name="connsiteY18" fmla="*/ 204952 h 520262"/>
                <a:gd name="connsiteX19" fmla="*/ 3831020 w 4650827"/>
                <a:gd name="connsiteY19" fmla="*/ 283780 h 520262"/>
                <a:gd name="connsiteX20" fmla="*/ 3515710 w 4650827"/>
                <a:gd name="connsiteY20" fmla="*/ 236483 h 520262"/>
                <a:gd name="connsiteX21" fmla="*/ 3137338 w 4650827"/>
                <a:gd name="connsiteY21" fmla="*/ 110359 h 520262"/>
                <a:gd name="connsiteX22" fmla="*/ 2853558 w 4650827"/>
                <a:gd name="connsiteY22" fmla="*/ 110359 h 520262"/>
                <a:gd name="connsiteX23" fmla="*/ 2427889 w 4650827"/>
                <a:gd name="connsiteY23" fmla="*/ 173421 h 520262"/>
                <a:gd name="connsiteX24" fmla="*/ 1907627 w 4650827"/>
                <a:gd name="connsiteY24" fmla="*/ 252249 h 520262"/>
                <a:gd name="connsiteX25" fmla="*/ 1513489 w 4650827"/>
                <a:gd name="connsiteY25" fmla="*/ 299545 h 520262"/>
                <a:gd name="connsiteX26" fmla="*/ 1119351 w 4650827"/>
                <a:gd name="connsiteY26" fmla="*/ 425669 h 520262"/>
                <a:gd name="connsiteX27" fmla="*/ 835572 w 4650827"/>
                <a:gd name="connsiteY27" fmla="*/ 520262 h 520262"/>
                <a:gd name="connsiteX28" fmla="*/ 378372 w 4650827"/>
                <a:gd name="connsiteY28" fmla="*/ 409904 h 520262"/>
                <a:gd name="connsiteX29" fmla="*/ 0 w 4650827"/>
                <a:gd name="connsiteY29" fmla="*/ 409904 h 520262"/>
                <a:gd name="connsiteX30" fmla="*/ 189186 w 4650827"/>
                <a:gd name="connsiteY30" fmla="*/ 220717 h 520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4650827" h="520262">
                  <a:moveTo>
                    <a:pt x="189186" y="220717"/>
                  </a:moveTo>
                  <a:lnTo>
                    <a:pt x="693682" y="236483"/>
                  </a:lnTo>
                  <a:lnTo>
                    <a:pt x="1150882" y="63062"/>
                  </a:lnTo>
                  <a:lnTo>
                    <a:pt x="1466193" y="47297"/>
                  </a:lnTo>
                  <a:lnTo>
                    <a:pt x="1828800" y="94593"/>
                  </a:lnTo>
                  <a:lnTo>
                    <a:pt x="2065282" y="0"/>
                  </a:lnTo>
                  <a:lnTo>
                    <a:pt x="2380593" y="63062"/>
                  </a:lnTo>
                  <a:lnTo>
                    <a:pt x="2790496" y="0"/>
                  </a:lnTo>
                  <a:lnTo>
                    <a:pt x="3105807" y="0"/>
                  </a:lnTo>
                  <a:lnTo>
                    <a:pt x="3310758" y="31531"/>
                  </a:lnTo>
                  <a:lnTo>
                    <a:pt x="3421117" y="78828"/>
                  </a:lnTo>
                  <a:lnTo>
                    <a:pt x="3673365" y="141890"/>
                  </a:lnTo>
                  <a:lnTo>
                    <a:pt x="3909848" y="126124"/>
                  </a:lnTo>
                  <a:lnTo>
                    <a:pt x="4209393" y="31531"/>
                  </a:lnTo>
                  <a:lnTo>
                    <a:pt x="4461641" y="31531"/>
                  </a:lnTo>
                  <a:lnTo>
                    <a:pt x="4650827" y="63062"/>
                  </a:lnTo>
                  <a:lnTo>
                    <a:pt x="4650827" y="63062"/>
                  </a:lnTo>
                  <a:lnTo>
                    <a:pt x="4240924" y="110359"/>
                  </a:lnTo>
                  <a:lnTo>
                    <a:pt x="4035972" y="204952"/>
                  </a:lnTo>
                  <a:lnTo>
                    <a:pt x="3831020" y="283780"/>
                  </a:lnTo>
                  <a:lnTo>
                    <a:pt x="3515710" y="236483"/>
                  </a:lnTo>
                  <a:lnTo>
                    <a:pt x="3137338" y="110359"/>
                  </a:lnTo>
                  <a:lnTo>
                    <a:pt x="2853558" y="110359"/>
                  </a:lnTo>
                  <a:lnTo>
                    <a:pt x="2427889" y="173421"/>
                  </a:lnTo>
                  <a:lnTo>
                    <a:pt x="1907627" y="252249"/>
                  </a:lnTo>
                  <a:lnTo>
                    <a:pt x="1513489" y="299545"/>
                  </a:lnTo>
                  <a:lnTo>
                    <a:pt x="1119351" y="425669"/>
                  </a:lnTo>
                  <a:lnTo>
                    <a:pt x="835572" y="520262"/>
                  </a:lnTo>
                  <a:lnTo>
                    <a:pt x="378372" y="409904"/>
                  </a:lnTo>
                  <a:lnTo>
                    <a:pt x="0" y="409904"/>
                  </a:lnTo>
                  <a:lnTo>
                    <a:pt x="189186" y="220717"/>
                  </a:lnTo>
                  <a:close/>
                </a:path>
              </a:pathLst>
            </a:custGeom>
            <a:solidFill>
              <a:srgbClr val="F7A3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0" name="任意形状 19"/>
            <p:cNvSpPr/>
            <p:nvPr/>
          </p:nvSpPr>
          <p:spPr>
            <a:xfrm>
              <a:off x="5076497" y="3342290"/>
              <a:ext cx="6069724" cy="1340069"/>
            </a:xfrm>
            <a:custGeom>
              <a:avLst/>
              <a:gdLst>
                <a:gd name="connsiteX0" fmla="*/ 0 w 6069724"/>
                <a:gd name="connsiteY0" fmla="*/ 63062 h 1340069"/>
                <a:gd name="connsiteX1" fmla="*/ 252248 w 6069724"/>
                <a:gd name="connsiteY1" fmla="*/ 662151 h 1340069"/>
                <a:gd name="connsiteX2" fmla="*/ 346841 w 6069724"/>
                <a:gd name="connsiteY2" fmla="*/ 898634 h 1340069"/>
                <a:gd name="connsiteX3" fmla="*/ 504496 w 6069724"/>
                <a:gd name="connsiteY3" fmla="*/ 1166648 h 1340069"/>
                <a:gd name="connsiteX4" fmla="*/ 614855 w 6069724"/>
                <a:gd name="connsiteY4" fmla="*/ 1340069 h 1340069"/>
                <a:gd name="connsiteX5" fmla="*/ 1292772 w 6069724"/>
                <a:gd name="connsiteY5" fmla="*/ 1182413 h 1340069"/>
                <a:gd name="connsiteX6" fmla="*/ 1686910 w 6069724"/>
                <a:gd name="connsiteY6" fmla="*/ 1182413 h 1340069"/>
                <a:gd name="connsiteX7" fmla="*/ 1923393 w 6069724"/>
                <a:gd name="connsiteY7" fmla="*/ 1024758 h 1340069"/>
                <a:gd name="connsiteX8" fmla="*/ 2286000 w 6069724"/>
                <a:gd name="connsiteY8" fmla="*/ 1103586 h 1340069"/>
                <a:gd name="connsiteX9" fmla="*/ 2664372 w 6069724"/>
                <a:gd name="connsiteY9" fmla="*/ 882869 h 1340069"/>
                <a:gd name="connsiteX10" fmla="*/ 2932386 w 6069724"/>
                <a:gd name="connsiteY10" fmla="*/ 835572 h 1340069"/>
                <a:gd name="connsiteX11" fmla="*/ 3294993 w 6069724"/>
                <a:gd name="connsiteY11" fmla="*/ 725213 h 1340069"/>
                <a:gd name="connsiteX12" fmla="*/ 3689131 w 6069724"/>
                <a:gd name="connsiteY12" fmla="*/ 646386 h 1340069"/>
                <a:gd name="connsiteX13" fmla="*/ 4130565 w 6069724"/>
                <a:gd name="connsiteY13" fmla="*/ 772510 h 1340069"/>
                <a:gd name="connsiteX14" fmla="*/ 4855779 w 6069724"/>
                <a:gd name="connsiteY14" fmla="*/ 409903 h 1340069"/>
                <a:gd name="connsiteX15" fmla="*/ 5360275 w 6069724"/>
                <a:gd name="connsiteY15" fmla="*/ 536027 h 1340069"/>
                <a:gd name="connsiteX16" fmla="*/ 5754413 w 6069724"/>
                <a:gd name="connsiteY16" fmla="*/ 457200 h 1340069"/>
                <a:gd name="connsiteX17" fmla="*/ 6022427 w 6069724"/>
                <a:gd name="connsiteY17" fmla="*/ 441434 h 1340069"/>
                <a:gd name="connsiteX18" fmla="*/ 6069724 w 6069724"/>
                <a:gd name="connsiteY18" fmla="*/ 394138 h 1340069"/>
                <a:gd name="connsiteX19" fmla="*/ 5770179 w 6069724"/>
                <a:gd name="connsiteY19" fmla="*/ 220717 h 1340069"/>
                <a:gd name="connsiteX20" fmla="*/ 5218386 w 6069724"/>
                <a:gd name="connsiteY20" fmla="*/ 157655 h 1340069"/>
                <a:gd name="connsiteX21" fmla="*/ 5123793 w 6069724"/>
                <a:gd name="connsiteY21" fmla="*/ 78827 h 1340069"/>
                <a:gd name="connsiteX22" fmla="*/ 4792717 w 6069724"/>
                <a:gd name="connsiteY22" fmla="*/ 110358 h 1340069"/>
                <a:gd name="connsiteX23" fmla="*/ 4572000 w 6069724"/>
                <a:gd name="connsiteY23" fmla="*/ 283779 h 1340069"/>
                <a:gd name="connsiteX24" fmla="*/ 4035972 w 6069724"/>
                <a:gd name="connsiteY24" fmla="*/ 189186 h 1340069"/>
                <a:gd name="connsiteX25" fmla="*/ 3421117 w 6069724"/>
                <a:gd name="connsiteY25" fmla="*/ 94593 h 1340069"/>
                <a:gd name="connsiteX26" fmla="*/ 2680137 w 6069724"/>
                <a:gd name="connsiteY26" fmla="*/ 283779 h 1340069"/>
                <a:gd name="connsiteX27" fmla="*/ 2096813 w 6069724"/>
                <a:gd name="connsiteY27" fmla="*/ 409903 h 1340069"/>
                <a:gd name="connsiteX28" fmla="*/ 1418896 w 6069724"/>
                <a:gd name="connsiteY28" fmla="*/ 567558 h 1340069"/>
                <a:gd name="connsiteX29" fmla="*/ 930165 w 6069724"/>
                <a:gd name="connsiteY29" fmla="*/ 614855 h 1340069"/>
                <a:gd name="connsiteX30" fmla="*/ 409903 w 6069724"/>
                <a:gd name="connsiteY30" fmla="*/ 614855 h 1340069"/>
                <a:gd name="connsiteX31" fmla="*/ 173420 w 6069724"/>
                <a:gd name="connsiteY31" fmla="*/ 331076 h 1340069"/>
                <a:gd name="connsiteX32" fmla="*/ 141889 w 6069724"/>
                <a:gd name="connsiteY32" fmla="*/ 0 h 1340069"/>
                <a:gd name="connsiteX33" fmla="*/ 0 w 6069724"/>
                <a:gd name="connsiteY33" fmla="*/ 63062 h 134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6069724" h="1340069">
                  <a:moveTo>
                    <a:pt x="0" y="63062"/>
                  </a:moveTo>
                  <a:lnTo>
                    <a:pt x="252248" y="662151"/>
                  </a:lnTo>
                  <a:lnTo>
                    <a:pt x="346841" y="898634"/>
                  </a:lnTo>
                  <a:lnTo>
                    <a:pt x="504496" y="1166648"/>
                  </a:lnTo>
                  <a:lnTo>
                    <a:pt x="614855" y="1340069"/>
                  </a:lnTo>
                  <a:lnTo>
                    <a:pt x="1292772" y="1182413"/>
                  </a:lnTo>
                  <a:lnTo>
                    <a:pt x="1686910" y="1182413"/>
                  </a:lnTo>
                  <a:lnTo>
                    <a:pt x="1923393" y="1024758"/>
                  </a:lnTo>
                  <a:lnTo>
                    <a:pt x="2286000" y="1103586"/>
                  </a:lnTo>
                  <a:lnTo>
                    <a:pt x="2664372" y="882869"/>
                  </a:lnTo>
                  <a:lnTo>
                    <a:pt x="2932386" y="835572"/>
                  </a:lnTo>
                  <a:lnTo>
                    <a:pt x="3294993" y="725213"/>
                  </a:lnTo>
                  <a:lnTo>
                    <a:pt x="3689131" y="646386"/>
                  </a:lnTo>
                  <a:lnTo>
                    <a:pt x="4130565" y="772510"/>
                  </a:lnTo>
                  <a:lnTo>
                    <a:pt x="4855779" y="409903"/>
                  </a:lnTo>
                  <a:lnTo>
                    <a:pt x="5360275" y="536027"/>
                  </a:lnTo>
                  <a:lnTo>
                    <a:pt x="5754413" y="457200"/>
                  </a:lnTo>
                  <a:lnTo>
                    <a:pt x="6022427" y="441434"/>
                  </a:lnTo>
                  <a:lnTo>
                    <a:pt x="6069724" y="394138"/>
                  </a:lnTo>
                  <a:lnTo>
                    <a:pt x="5770179" y="220717"/>
                  </a:lnTo>
                  <a:lnTo>
                    <a:pt x="5218386" y="157655"/>
                  </a:lnTo>
                  <a:lnTo>
                    <a:pt x="5123793" y="78827"/>
                  </a:lnTo>
                  <a:lnTo>
                    <a:pt x="4792717" y="110358"/>
                  </a:lnTo>
                  <a:lnTo>
                    <a:pt x="4572000" y="283779"/>
                  </a:lnTo>
                  <a:lnTo>
                    <a:pt x="4035972" y="189186"/>
                  </a:lnTo>
                  <a:lnTo>
                    <a:pt x="3421117" y="94593"/>
                  </a:lnTo>
                  <a:lnTo>
                    <a:pt x="2680137" y="283779"/>
                  </a:lnTo>
                  <a:lnTo>
                    <a:pt x="2096813" y="409903"/>
                  </a:lnTo>
                  <a:lnTo>
                    <a:pt x="1418896" y="567558"/>
                  </a:lnTo>
                  <a:lnTo>
                    <a:pt x="930165" y="614855"/>
                  </a:lnTo>
                  <a:lnTo>
                    <a:pt x="409903" y="614855"/>
                  </a:lnTo>
                  <a:lnTo>
                    <a:pt x="173420" y="331076"/>
                  </a:lnTo>
                  <a:lnTo>
                    <a:pt x="141889" y="0"/>
                  </a:lnTo>
                  <a:lnTo>
                    <a:pt x="0" y="63062"/>
                  </a:lnTo>
                  <a:close/>
                </a:path>
              </a:pathLst>
            </a:custGeom>
            <a:solidFill>
              <a:srgbClr val="F7A3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1" name="任意形状 20"/>
            <p:cNvSpPr/>
            <p:nvPr/>
          </p:nvSpPr>
          <p:spPr>
            <a:xfrm>
              <a:off x="4398579" y="3499945"/>
              <a:ext cx="1418897" cy="1213945"/>
            </a:xfrm>
            <a:custGeom>
              <a:avLst/>
              <a:gdLst>
                <a:gd name="connsiteX0" fmla="*/ 0 w 1418897"/>
                <a:gd name="connsiteY0" fmla="*/ 47296 h 1213945"/>
                <a:gd name="connsiteX1" fmla="*/ 173421 w 1418897"/>
                <a:gd name="connsiteY1" fmla="*/ 677917 h 1213945"/>
                <a:gd name="connsiteX2" fmla="*/ 283780 w 1418897"/>
                <a:gd name="connsiteY2" fmla="*/ 882869 h 1213945"/>
                <a:gd name="connsiteX3" fmla="*/ 441435 w 1418897"/>
                <a:gd name="connsiteY3" fmla="*/ 930165 h 1213945"/>
                <a:gd name="connsiteX4" fmla="*/ 804042 w 1418897"/>
                <a:gd name="connsiteY4" fmla="*/ 1024758 h 1213945"/>
                <a:gd name="connsiteX5" fmla="*/ 1008993 w 1418897"/>
                <a:gd name="connsiteY5" fmla="*/ 1213945 h 1213945"/>
                <a:gd name="connsiteX6" fmla="*/ 1418897 w 1418897"/>
                <a:gd name="connsiteY6" fmla="*/ 1198179 h 1213945"/>
                <a:gd name="connsiteX7" fmla="*/ 1418897 w 1418897"/>
                <a:gd name="connsiteY7" fmla="*/ 930165 h 1213945"/>
                <a:gd name="connsiteX8" fmla="*/ 1261242 w 1418897"/>
                <a:gd name="connsiteY8" fmla="*/ 709448 h 1213945"/>
                <a:gd name="connsiteX9" fmla="*/ 804042 w 1418897"/>
                <a:gd name="connsiteY9" fmla="*/ 740979 h 1213945"/>
                <a:gd name="connsiteX10" fmla="*/ 362607 w 1418897"/>
                <a:gd name="connsiteY10" fmla="*/ 756745 h 1213945"/>
                <a:gd name="connsiteX11" fmla="*/ 63062 w 1418897"/>
                <a:gd name="connsiteY11" fmla="*/ 0 h 1213945"/>
                <a:gd name="connsiteX12" fmla="*/ 0 w 1418897"/>
                <a:gd name="connsiteY12" fmla="*/ 47296 h 1213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18897" h="1213945">
                  <a:moveTo>
                    <a:pt x="0" y="47296"/>
                  </a:moveTo>
                  <a:lnTo>
                    <a:pt x="173421" y="677917"/>
                  </a:lnTo>
                  <a:lnTo>
                    <a:pt x="283780" y="882869"/>
                  </a:lnTo>
                  <a:lnTo>
                    <a:pt x="441435" y="930165"/>
                  </a:lnTo>
                  <a:lnTo>
                    <a:pt x="804042" y="1024758"/>
                  </a:lnTo>
                  <a:lnTo>
                    <a:pt x="1008993" y="1213945"/>
                  </a:lnTo>
                  <a:lnTo>
                    <a:pt x="1418897" y="1198179"/>
                  </a:lnTo>
                  <a:lnTo>
                    <a:pt x="1418897" y="930165"/>
                  </a:lnTo>
                  <a:lnTo>
                    <a:pt x="1261242" y="709448"/>
                  </a:lnTo>
                  <a:lnTo>
                    <a:pt x="804042" y="740979"/>
                  </a:lnTo>
                  <a:lnTo>
                    <a:pt x="362607" y="756745"/>
                  </a:lnTo>
                  <a:lnTo>
                    <a:pt x="63062" y="0"/>
                  </a:lnTo>
                  <a:lnTo>
                    <a:pt x="0" y="47296"/>
                  </a:lnTo>
                  <a:close/>
                </a:path>
              </a:pathLst>
            </a:custGeom>
            <a:solidFill>
              <a:srgbClr val="F7A3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2" name="任意形状 21"/>
            <p:cNvSpPr/>
            <p:nvPr/>
          </p:nvSpPr>
          <p:spPr>
            <a:xfrm>
              <a:off x="5470634" y="5234152"/>
              <a:ext cx="6274676" cy="1150882"/>
            </a:xfrm>
            <a:custGeom>
              <a:avLst/>
              <a:gdLst>
                <a:gd name="connsiteX0" fmla="*/ 662152 w 6274676"/>
                <a:gd name="connsiteY0" fmla="*/ 756745 h 1150882"/>
                <a:gd name="connsiteX1" fmla="*/ 1245476 w 6274676"/>
                <a:gd name="connsiteY1" fmla="*/ 725214 h 1150882"/>
                <a:gd name="connsiteX2" fmla="*/ 1466194 w 6274676"/>
                <a:gd name="connsiteY2" fmla="*/ 520262 h 1150882"/>
                <a:gd name="connsiteX3" fmla="*/ 1860332 w 6274676"/>
                <a:gd name="connsiteY3" fmla="*/ 630620 h 1150882"/>
                <a:gd name="connsiteX4" fmla="*/ 2065283 w 6274676"/>
                <a:gd name="connsiteY4" fmla="*/ 851338 h 1150882"/>
                <a:gd name="connsiteX5" fmla="*/ 2364828 w 6274676"/>
                <a:gd name="connsiteY5" fmla="*/ 1072055 h 1150882"/>
                <a:gd name="connsiteX6" fmla="*/ 3011214 w 6274676"/>
                <a:gd name="connsiteY6" fmla="*/ 1150882 h 1150882"/>
                <a:gd name="connsiteX7" fmla="*/ 3799490 w 6274676"/>
                <a:gd name="connsiteY7" fmla="*/ 930165 h 1150882"/>
                <a:gd name="connsiteX8" fmla="*/ 4193628 w 6274676"/>
                <a:gd name="connsiteY8" fmla="*/ 945931 h 1150882"/>
                <a:gd name="connsiteX9" fmla="*/ 4398580 w 6274676"/>
                <a:gd name="connsiteY9" fmla="*/ 882869 h 1150882"/>
                <a:gd name="connsiteX10" fmla="*/ 4776952 w 6274676"/>
                <a:gd name="connsiteY10" fmla="*/ 1040524 h 1150882"/>
                <a:gd name="connsiteX11" fmla="*/ 5139559 w 6274676"/>
                <a:gd name="connsiteY11" fmla="*/ 1150882 h 1150882"/>
                <a:gd name="connsiteX12" fmla="*/ 5517932 w 6274676"/>
                <a:gd name="connsiteY12" fmla="*/ 993227 h 1150882"/>
                <a:gd name="connsiteX13" fmla="*/ 5770180 w 6274676"/>
                <a:gd name="connsiteY13" fmla="*/ 677917 h 1150882"/>
                <a:gd name="connsiteX14" fmla="*/ 5975132 w 6274676"/>
                <a:gd name="connsiteY14" fmla="*/ 536027 h 1150882"/>
                <a:gd name="connsiteX15" fmla="*/ 6274676 w 6274676"/>
                <a:gd name="connsiteY15" fmla="*/ 599089 h 1150882"/>
                <a:gd name="connsiteX16" fmla="*/ 6258911 w 6274676"/>
                <a:gd name="connsiteY16" fmla="*/ 331076 h 1150882"/>
                <a:gd name="connsiteX17" fmla="*/ 6053959 w 6274676"/>
                <a:gd name="connsiteY17" fmla="*/ 299545 h 1150882"/>
                <a:gd name="connsiteX18" fmla="*/ 5754414 w 6274676"/>
                <a:gd name="connsiteY18" fmla="*/ 567558 h 1150882"/>
                <a:gd name="connsiteX19" fmla="*/ 5533697 w 6274676"/>
                <a:gd name="connsiteY19" fmla="*/ 709448 h 1150882"/>
                <a:gd name="connsiteX20" fmla="*/ 5171090 w 6274676"/>
                <a:gd name="connsiteY20" fmla="*/ 457200 h 1150882"/>
                <a:gd name="connsiteX21" fmla="*/ 4776952 w 6274676"/>
                <a:gd name="connsiteY21" fmla="*/ 362607 h 1150882"/>
                <a:gd name="connsiteX22" fmla="*/ 4335518 w 6274676"/>
                <a:gd name="connsiteY22" fmla="*/ 551793 h 1150882"/>
                <a:gd name="connsiteX23" fmla="*/ 3736428 w 6274676"/>
                <a:gd name="connsiteY23" fmla="*/ 646386 h 1150882"/>
                <a:gd name="connsiteX24" fmla="*/ 3279228 w 6274676"/>
                <a:gd name="connsiteY24" fmla="*/ 725214 h 1150882"/>
                <a:gd name="connsiteX25" fmla="*/ 2806263 w 6274676"/>
                <a:gd name="connsiteY25" fmla="*/ 740979 h 1150882"/>
                <a:gd name="connsiteX26" fmla="*/ 2317532 w 6274676"/>
                <a:gd name="connsiteY26" fmla="*/ 756745 h 1150882"/>
                <a:gd name="connsiteX27" fmla="*/ 2175642 w 6274676"/>
                <a:gd name="connsiteY27" fmla="*/ 756745 h 1150882"/>
                <a:gd name="connsiteX28" fmla="*/ 2017987 w 6274676"/>
                <a:gd name="connsiteY28" fmla="*/ 457200 h 1150882"/>
                <a:gd name="connsiteX29" fmla="*/ 2301766 w 6274676"/>
                <a:gd name="connsiteY29" fmla="*/ 268014 h 1150882"/>
                <a:gd name="connsiteX30" fmla="*/ 2554014 w 6274676"/>
                <a:gd name="connsiteY30" fmla="*/ 220717 h 1150882"/>
                <a:gd name="connsiteX31" fmla="*/ 2632842 w 6274676"/>
                <a:gd name="connsiteY31" fmla="*/ 220717 h 1150882"/>
                <a:gd name="connsiteX32" fmla="*/ 2916621 w 6274676"/>
                <a:gd name="connsiteY32" fmla="*/ 378372 h 1150882"/>
                <a:gd name="connsiteX33" fmla="*/ 3168869 w 6274676"/>
                <a:gd name="connsiteY33" fmla="*/ 409903 h 1150882"/>
                <a:gd name="connsiteX34" fmla="*/ 3468414 w 6274676"/>
                <a:gd name="connsiteY34" fmla="*/ 315310 h 1150882"/>
                <a:gd name="connsiteX35" fmla="*/ 3011214 w 6274676"/>
                <a:gd name="connsiteY35" fmla="*/ 283779 h 1150882"/>
                <a:gd name="connsiteX36" fmla="*/ 2396359 w 6274676"/>
                <a:gd name="connsiteY36" fmla="*/ 0 h 1150882"/>
                <a:gd name="connsiteX37" fmla="*/ 2096814 w 6274676"/>
                <a:gd name="connsiteY37" fmla="*/ 0 h 1150882"/>
                <a:gd name="connsiteX38" fmla="*/ 1813035 w 6274676"/>
                <a:gd name="connsiteY38" fmla="*/ 268014 h 1150882"/>
                <a:gd name="connsiteX39" fmla="*/ 1371600 w 6274676"/>
                <a:gd name="connsiteY39" fmla="*/ 394138 h 1150882"/>
                <a:gd name="connsiteX40" fmla="*/ 677918 w 6274676"/>
                <a:gd name="connsiteY40" fmla="*/ 378372 h 1150882"/>
                <a:gd name="connsiteX41" fmla="*/ 362607 w 6274676"/>
                <a:gd name="connsiteY41" fmla="*/ 677917 h 1150882"/>
                <a:gd name="connsiteX42" fmla="*/ 0 w 6274676"/>
                <a:gd name="connsiteY42" fmla="*/ 725214 h 1150882"/>
                <a:gd name="connsiteX43" fmla="*/ 15766 w 6274676"/>
                <a:gd name="connsiteY43" fmla="*/ 914400 h 1150882"/>
                <a:gd name="connsiteX44" fmla="*/ 283780 w 6274676"/>
                <a:gd name="connsiteY44" fmla="*/ 945931 h 1150882"/>
                <a:gd name="connsiteX45" fmla="*/ 662152 w 6274676"/>
                <a:gd name="connsiteY45" fmla="*/ 756745 h 1150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6274676" h="1150882">
                  <a:moveTo>
                    <a:pt x="662152" y="756745"/>
                  </a:moveTo>
                  <a:lnTo>
                    <a:pt x="1245476" y="725214"/>
                  </a:lnTo>
                  <a:lnTo>
                    <a:pt x="1466194" y="520262"/>
                  </a:lnTo>
                  <a:lnTo>
                    <a:pt x="1860332" y="630620"/>
                  </a:lnTo>
                  <a:lnTo>
                    <a:pt x="2065283" y="851338"/>
                  </a:lnTo>
                  <a:lnTo>
                    <a:pt x="2364828" y="1072055"/>
                  </a:lnTo>
                  <a:lnTo>
                    <a:pt x="3011214" y="1150882"/>
                  </a:lnTo>
                  <a:lnTo>
                    <a:pt x="3799490" y="930165"/>
                  </a:lnTo>
                  <a:lnTo>
                    <a:pt x="4193628" y="945931"/>
                  </a:lnTo>
                  <a:lnTo>
                    <a:pt x="4398580" y="882869"/>
                  </a:lnTo>
                  <a:lnTo>
                    <a:pt x="4776952" y="1040524"/>
                  </a:lnTo>
                  <a:lnTo>
                    <a:pt x="5139559" y="1150882"/>
                  </a:lnTo>
                  <a:lnTo>
                    <a:pt x="5517932" y="993227"/>
                  </a:lnTo>
                  <a:lnTo>
                    <a:pt x="5770180" y="677917"/>
                  </a:lnTo>
                  <a:lnTo>
                    <a:pt x="5975132" y="536027"/>
                  </a:lnTo>
                  <a:lnTo>
                    <a:pt x="6274676" y="599089"/>
                  </a:lnTo>
                  <a:lnTo>
                    <a:pt x="6258911" y="331076"/>
                  </a:lnTo>
                  <a:lnTo>
                    <a:pt x="6053959" y="299545"/>
                  </a:lnTo>
                  <a:lnTo>
                    <a:pt x="5754414" y="567558"/>
                  </a:lnTo>
                  <a:lnTo>
                    <a:pt x="5533697" y="709448"/>
                  </a:lnTo>
                  <a:lnTo>
                    <a:pt x="5171090" y="457200"/>
                  </a:lnTo>
                  <a:lnTo>
                    <a:pt x="4776952" y="362607"/>
                  </a:lnTo>
                  <a:lnTo>
                    <a:pt x="4335518" y="551793"/>
                  </a:lnTo>
                  <a:lnTo>
                    <a:pt x="3736428" y="646386"/>
                  </a:lnTo>
                  <a:lnTo>
                    <a:pt x="3279228" y="725214"/>
                  </a:lnTo>
                  <a:lnTo>
                    <a:pt x="2806263" y="740979"/>
                  </a:lnTo>
                  <a:lnTo>
                    <a:pt x="2317532" y="756745"/>
                  </a:lnTo>
                  <a:lnTo>
                    <a:pt x="2175642" y="756745"/>
                  </a:lnTo>
                  <a:lnTo>
                    <a:pt x="2017987" y="457200"/>
                  </a:lnTo>
                  <a:lnTo>
                    <a:pt x="2301766" y="268014"/>
                  </a:lnTo>
                  <a:lnTo>
                    <a:pt x="2554014" y="220717"/>
                  </a:lnTo>
                  <a:lnTo>
                    <a:pt x="2632842" y="220717"/>
                  </a:lnTo>
                  <a:lnTo>
                    <a:pt x="2916621" y="378372"/>
                  </a:lnTo>
                  <a:lnTo>
                    <a:pt x="3168869" y="409903"/>
                  </a:lnTo>
                  <a:lnTo>
                    <a:pt x="3468414" y="315310"/>
                  </a:lnTo>
                  <a:lnTo>
                    <a:pt x="3011214" y="283779"/>
                  </a:lnTo>
                  <a:lnTo>
                    <a:pt x="2396359" y="0"/>
                  </a:lnTo>
                  <a:lnTo>
                    <a:pt x="2096814" y="0"/>
                  </a:lnTo>
                  <a:lnTo>
                    <a:pt x="1813035" y="268014"/>
                  </a:lnTo>
                  <a:lnTo>
                    <a:pt x="1371600" y="394138"/>
                  </a:lnTo>
                  <a:lnTo>
                    <a:pt x="677918" y="378372"/>
                  </a:lnTo>
                  <a:lnTo>
                    <a:pt x="362607" y="677917"/>
                  </a:lnTo>
                  <a:lnTo>
                    <a:pt x="0" y="725214"/>
                  </a:lnTo>
                  <a:lnTo>
                    <a:pt x="15766" y="914400"/>
                  </a:lnTo>
                  <a:lnTo>
                    <a:pt x="283780" y="945931"/>
                  </a:lnTo>
                  <a:lnTo>
                    <a:pt x="662152" y="756745"/>
                  </a:lnTo>
                  <a:close/>
                </a:path>
              </a:pathLst>
            </a:custGeom>
            <a:solidFill>
              <a:srgbClr val="C0C19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3" name="任意形状 22"/>
            <p:cNvSpPr/>
            <p:nvPr/>
          </p:nvSpPr>
          <p:spPr>
            <a:xfrm>
              <a:off x="2049517" y="5202621"/>
              <a:ext cx="630621" cy="583324"/>
            </a:xfrm>
            <a:custGeom>
              <a:avLst/>
              <a:gdLst>
                <a:gd name="connsiteX0" fmla="*/ 0 w 630621"/>
                <a:gd name="connsiteY0" fmla="*/ 0 h 583324"/>
                <a:gd name="connsiteX1" fmla="*/ 189186 w 630621"/>
                <a:gd name="connsiteY1" fmla="*/ 583324 h 583324"/>
                <a:gd name="connsiteX2" fmla="*/ 630621 w 630621"/>
                <a:gd name="connsiteY2" fmla="*/ 583324 h 583324"/>
                <a:gd name="connsiteX3" fmla="*/ 536028 w 630621"/>
                <a:gd name="connsiteY3" fmla="*/ 63062 h 583324"/>
                <a:gd name="connsiteX4" fmla="*/ 0 w 630621"/>
                <a:gd name="connsiteY4" fmla="*/ 0 h 58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0621" h="583324">
                  <a:moveTo>
                    <a:pt x="0" y="0"/>
                  </a:moveTo>
                  <a:lnTo>
                    <a:pt x="189186" y="583324"/>
                  </a:lnTo>
                  <a:lnTo>
                    <a:pt x="630621" y="583324"/>
                  </a:lnTo>
                  <a:lnTo>
                    <a:pt x="536028" y="630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7A3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4" name="任意形状 23"/>
            <p:cNvSpPr/>
            <p:nvPr/>
          </p:nvSpPr>
          <p:spPr>
            <a:xfrm>
              <a:off x="4682359" y="4414345"/>
              <a:ext cx="457200" cy="220717"/>
            </a:xfrm>
            <a:custGeom>
              <a:avLst/>
              <a:gdLst>
                <a:gd name="connsiteX0" fmla="*/ 0 w 457200"/>
                <a:gd name="connsiteY0" fmla="*/ 0 h 220717"/>
                <a:gd name="connsiteX1" fmla="*/ 0 w 457200"/>
                <a:gd name="connsiteY1" fmla="*/ 220717 h 220717"/>
                <a:gd name="connsiteX2" fmla="*/ 457200 w 457200"/>
                <a:gd name="connsiteY2" fmla="*/ 189186 h 220717"/>
                <a:gd name="connsiteX3" fmla="*/ 378372 w 457200"/>
                <a:gd name="connsiteY3" fmla="*/ 47296 h 220717"/>
                <a:gd name="connsiteX4" fmla="*/ 0 w 457200"/>
                <a:gd name="connsiteY4" fmla="*/ 0 h 220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7200" h="220717">
                  <a:moveTo>
                    <a:pt x="0" y="0"/>
                  </a:moveTo>
                  <a:lnTo>
                    <a:pt x="0" y="220717"/>
                  </a:lnTo>
                  <a:lnTo>
                    <a:pt x="457200" y="189186"/>
                  </a:lnTo>
                  <a:lnTo>
                    <a:pt x="378372" y="472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5" name="任意形状 24"/>
            <p:cNvSpPr/>
            <p:nvPr/>
          </p:nvSpPr>
          <p:spPr>
            <a:xfrm>
              <a:off x="7740869" y="5502166"/>
              <a:ext cx="425669" cy="189186"/>
            </a:xfrm>
            <a:custGeom>
              <a:avLst/>
              <a:gdLst>
                <a:gd name="connsiteX0" fmla="*/ 0 w 425669"/>
                <a:gd name="connsiteY0" fmla="*/ 173420 h 189186"/>
                <a:gd name="connsiteX1" fmla="*/ 425669 w 425669"/>
                <a:gd name="connsiteY1" fmla="*/ 189186 h 189186"/>
                <a:gd name="connsiteX2" fmla="*/ 394138 w 425669"/>
                <a:gd name="connsiteY2" fmla="*/ 15765 h 189186"/>
                <a:gd name="connsiteX3" fmla="*/ 0 w 425669"/>
                <a:gd name="connsiteY3" fmla="*/ 0 h 189186"/>
                <a:gd name="connsiteX4" fmla="*/ 0 w 425669"/>
                <a:gd name="connsiteY4" fmla="*/ 173420 h 189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5669" h="189186">
                  <a:moveTo>
                    <a:pt x="0" y="173420"/>
                  </a:moveTo>
                  <a:lnTo>
                    <a:pt x="425669" y="189186"/>
                  </a:lnTo>
                  <a:lnTo>
                    <a:pt x="394138" y="15765"/>
                  </a:lnTo>
                  <a:lnTo>
                    <a:pt x="0" y="0"/>
                  </a:lnTo>
                  <a:lnTo>
                    <a:pt x="0" y="17342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6" name="任意形状 25"/>
            <p:cNvSpPr/>
            <p:nvPr/>
          </p:nvSpPr>
          <p:spPr>
            <a:xfrm>
              <a:off x="9869214" y="5391807"/>
              <a:ext cx="630620" cy="299545"/>
            </a:xfrm>
            <a:custGeom>
              <a:avLst/>
              <a:gdLst>
                <a:gd name="connsiteX0" fmla="*/ 0 w 630620"/>
                <a:gd name="connsiteY0" fmla="*/ 47296 h 299545"/>
                <a:gd name="connsiteX1" fmla="*/ 15765 w 630620"/>
                <a:gd name="connsiteY1" fmla="*/ 299545 h 299545"/>
                <a:gd name="connsiteX2" fmla="*/ 630620 w 630620"/>
                <a:gd name="connsiteY2" fmla="*/ 220717 h 299545"/>
                <a:gd name="connsiteX3" fmla="*/ 583324 w 630620"/>
                <a:gd name="connsiteY3" fmla="*/ 0 h 299545"/>
                <a:gd name="connsiteX4" fmla="*/ 0 w 630620"/>
                <a:gd name="connsiteY4" fmla="*/ 47296 h 29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0620" h="299545">
                  <a:moveTo>
                    <a:pt x="0" y="47296"/>
                  </a:moveTo>
                  <a:lnTo>
                    <a:pt x="15765" y="299545"/>
                  </a:lnTo>
                  <a:lnTo>
                    <a:pt x="630620" y="220717"/>
                  </a:lnTo>
                  <a:lnTo>
                    <a:pt x="583324" y="0"/>
                  </a:lnTo>
                  <a:lnTo>
                    <a:pt x="0" y="4729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7" name="任意形状 26"/>
            <p:cNvSpPr/>
            <p:nvPr/>
          </p:nvSpPr>
          <p:spPr>
            <a:xfrm>
              <a:off x="7598979" y="6353503"/>
              <a:ext cx="1072055" cy="173421"/>
            </a:xfrm>
            <a:custGeom>
              <a:avLst/>
              <a:gdLst>
                <a:gd name="connsiteX0" fmla="*/ 0 w 1072055"/>
                <a:gd name="connsiteY0" fmla="*/ 0 h 173421"/>
                <a:gd name="connsiteX1" fmla="*/ 157655 w 1072055"/>
                <a:gd name="connsiteY1" fmla="*/ 173421 h 173421"/>
                <a:gd name="connsiteX2" fmla="*/ 1072055 w 1072055"/>
                <a:gd name="connsiteY2" fmla="*/ 126125 h 173421"/>
                <a:gd name="connsiteX3" fmla="*/ 961697 w 1072055"/>
                <a:gd name="connsiteY3" fmla="*/ 15766 h 173421"/>
                <a:gd name="connsiteX4" fmla="*/ 0 w 1072055"/>
                <a:gd name="connsiteY4" fmla="*/ 0 h 173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2055" h="173421">
                  <a:moveTo>
                    <a:pt x="0" y="0"/>
                  </a:moveTo>
                  <a:lnTo>
                    <a:pt x="157655" y="173421"/>
                  </a:lnTo>
                  <a:lnTo>
                    <a:pt x="1072055" y="126125"/>
                  </a:lnTo>
                  <a:lnTo>
                    <a:pt x="961697" y="157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8" name="组 37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32" name="肘形连接符 31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" name="直线连接符 39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标题 1"/>
          <p:cNvSpPr txBox="1">
            <a:spLocks/>
          </p:cNvSpPr>
          <p:nvPr/>
        </p:nvSpPr>
        <p:spPr>
          <a:xfrm>
            <a:off x="3437377" y="2742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05823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26477" y="365124"/>
            <a:ext cx="1260000" cy="864000"/>
          </a:xfrm>
          <a:noFill/>
          <a:ln w="57150">
            <a:solidFill>
              <a:srgbClr val="F7A3A1"/>
            </a:solidFill>
          </a:ln>
        </p:spPr>
        <p:txBody>
          <a:bodyPr>
            <a:normAutofit fontScale="90000"/>
          </a:bodyPr>
          <a:lstStyle/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49</a:t>
            </a:fld>
            <a:endParaRPr kumimoji="1" lang="zh-CN" altLang="en-US" dirty="0"/>
          </a:p>
        </p:txBody>
      </p:sp>
      <p:grpSp>
        <p:nvGrpSpPr>
          <p:cNvPr id="38" name="组 37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32" name="肘形连接符 31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" name="直线连接符 39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标题 1"/>
          <p:cNvSpPr txBox="1">
            <a:spLocks/>
          </p:cNvSpPr>
          <p:nvPr/>
        </p:nvSpPr>
        <p:spPr>
          <a:xfrm>
            <a:off x="3437377" y="2742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 flipV="1">
            <a:off x="819807" y="5849007"/>
            <a:ext cx="8529145" cy="472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2535636" y="5896303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54623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0" dur="1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Motivation 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64810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kumimoji="1" lang="en-US" altLang="zh-CN" sz="3200" dirty="0" smtClean="0"/>
              <a:t>Narrative explanation can be a solution! </a:t>
            </a:r>
          </a:p>
          <a:p>
            <a:r>
              <a:rPr kumimoji="1"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Specify the reading order</a:t>
            </a:r>
          </a:p>
          <a:p>
            <a:r>
              <a:rPr kumimoji="1"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Bring information density down</a:t>
            </a:r>
          </a:p>
          <a:p>
            <a:r>
              <a:rPr kumimoji="1"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Pre-defined narrative templates</a:t>
            </a:r>
            <a:endParaRPr kumimoji="1" lang="zh-CN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5</a:t>
            </a:fld>
            <a:endParaRPr kumimoji="1" lang="zh-CN" altLang="en-US"/>
          </a:p>
        </p:txBody>
      </p:sp>
      <p:sp>
        <p:nvSpPr>
          <p:cNvPr id="21" name="右箭头 20"/>
          <p:cNvSpPr/>
          <p:nvPr/>
        </p:nvSpPr>
        <p:spPr>
          <a:xfrm>
            <a:off x="6380019" y="2803661"/>
            <a:ext cx="831273" cy="457194"/>
          </a:xfrm>
          <a:prstGeom prst="rightArrow">
            <a:avLst/>
          </a:prstGeom>
          <a:noFill/>
          <a:ln w="28575"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27" name="组 26"/>
          <p:cNvGrpSpPr/>
          <p:nvPr/>
        </p:nvGrpSpPr>
        <p:grpSpPr>
          <a:xfrm>
            <a:off x="1894605" y="3850478"/>
            <a:ext cx="8087595" cy="2078182"/>
            <a:chOff x="1177636" y="3990109"/>
            <a:chExt cx="8087595" cy="2078182"/>
          </a:xfrm>
        </p:grpSpPr>
        <p:sp>
          <p:nvSpPr>
            <p:cNvPr id="5" name="矩形 4"/>
            <p:cNvSpPr/>
            <p:nvPr/>
          </p:nvSpPr>
          <p:spPr>
            <a:xfrm>
              <a:off x="1177636" y="3990109"/>
              <a:ext cx="1801091" cy="2078182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" name="椭圆 5"/>
            <p:cNvSpPr/>
            <p:nvPr/>
          </p:nvSpPr>
          <p:spPr>
            <a:xfrm>
              <a:off x="1371600" y="4128655"/>
              <a:ext cx="457200" cy="44334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三角形 7"/>
            <p:cNvSpPr/>
            <p:nvPr/>
          </p:nvSpPr>
          <p:spPr>
            <a:xfrm>
              <a:off x="2133602" y="4045525"/>
              <a:ext cx="415637" cy="734290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心形 8"/>
            <p:cNvSpPr/>
            <p:nvPr/>
          </p:nvSpPr>
          <p:spPr>
            <a:xfrm>
              <a:off x="1371600" y="4835235"/>
              <a:ext cx="457200" cy="498763"/>
            </a:xfrm>
            <a:prstGeom prst="hear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2133602" y="5015345"/>
              <a:ext cx="734289" cy="27709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十字形 10"/>
            <p:cNvSpPr/>
            <p:nvPr/>
          </p:nvSpPr>
          <p:spPr>
            <a:xfrm>
              <a:off x="1385455" y="5468935"/>
              <a:ext cx="443345" cy="446956"/>
            </a:xfrm>
            <a:prstGeom prst="plus">
              <a:avLst>
                <a:gd name="adj" fmla="val 31199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" name="十字形 11"/>
            <p:cNvSpPr/>
            <p:nvPr/>
          </p:nvSpPr>
          <p:spPr>
            <a:xfrm>
              <a:off x="1911930" y="5468934"/>
              <a:ext cx="443345" cy="446956"/>
            </a:xfrm>
            <a:prstGeom prst="plus">
              <a:avLst>
                <a:gd name="adj" fmla="val 31199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3" name="十字形 12"/>
            <p:cNvSpPr/>
            <p:nvPr/>
          </p:nvSpPr>
          <p:spPr>
            <a:xfrm>
              <a:off x="2438403" y="5468933"/>
              <a:ext cx="443345" cy="446956"/>
            </a:xfrm>
            <a:prstGeom prst="plus">
              <a:avLst>
                <a:gd name="adj" fmla="val 31199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4" name="椭圆 13"/>
            <p:cNvSpPr/>
            <p:nvPr/>
          </p:nvSpPr>
          <p:spPr>
            <a:xfrm>
              <a:off x="4530440" y="4821378"/>
              <a:ext cx="457200" cy="44334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5" name="三角形 14"/>
            <p:cNvSpPr/>
            <p:nvPr/>
          </p:nvSpPr>
          <p:spPr>
            <a:xfrm>
              <a:off x="5211045" y="4675905"/>
              <a:ext cx="415637" cy="734290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6" name="心形 15"/>
            <p:cNvSpPr/>
            <p:nvPr/>
          </p:nvSpPr>
          <p:spPr>
            <a:xfrm>
              <a:off x="5850087" y="4862943"/>
              <a:ext cx="457200" cy="498763"/>
            </a:xfrm>
            <a:prstGeom prst="hear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7" name="矩形 16"/>
            <p:cNvSpPr/>
            <p:nvPr/>
          </p:nvSpPr>
          <p:spPr>
            <a:xfrm>
              <a:off x="6530692" y="4973777"/>
              <a:ext cx="734289" cy="27709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8" name="十字形 17"/>
            <p:cNvSpPr/>
            <p:nvPr/>
          </p:nvSpPr>
          <p:spPr>
            <a:xfrm>
              <a:off x="7488386" y="4873183"/>
              <a:ext cx="443345" cy="446956"/>
            </a:xfrm>
            <a:prstGeom prst="plus">
              <a:avLst>
                <a:gd name="adj" fmla="val 31199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9" name="十字形 18"/>
            <p:cNvSpPr/>
            <p:nvPr/>
          </p:nvSpPr>
          <p:spPr>
            <a:xfrm>
              <a:off x="8155136" y="4873182"/>
              <a:ext cx="443345" cy="446956"/>
            </a:xfrm>
            <a:prstGeom prst="plus">
              <a:avLst>
                <a:gd name="adj" fmla="val 31199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0" name="十字形 19"/>
            <p:cNvSpPr/>
            <p:nvPr/>
          </p:nvSpPr>
          <p:spPr>
            <a:xfrm>
              <a:off x="8821886" y="4873181"/>
              <a:ext cx="443345" cy="446956"/>
            </a:xfrm>
            <a:prstGeom prst="plus">
              <a:avLst>
                <a:gd name="adj" fmla="val 31199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23" name="直线箭头连接符 22"/>
            <p:cNvCxnSpPr/>
            <p:nvPr/>
          </p:nvCxnSpPr>
          <p:spPr>
            <a:xfrm>
              <a:off x="4530440" y="5569524"/>
              <a:ext cx="4734791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文本框 23"/>
            <p:cNvSpPr txBox="1"/>
            <p:nvPr/>
          </p:nvSpPr>
          <p:spPr>
            <a:xfrm>
              <a:off x="5857110" y="5555669"/>
              <a:ext cx="67358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2000" b="1" dirty="0" smtClean="0">
                  <a:solidFill>
                    <a:schemeClr val="accent1">
                      <a:lumMod val="75000"/>
                    </a:schemeClr>
                  </a:solidFill>
                </a:rPr>
                <a:t>time</a:t>
              </a:r>
              <a:endParaRPr kumimoji="1" lang="zh-CN" altLang="en-US" sz="2000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25" name="右箭头 24"/>
            <p:cNvSpPr/>
            <p:nvPr/>
          </p:nvSpPr>
          <p:spPr>
            <a:xfrm>
              <a:off x="3491345" y="5015343"/>
              <a:ext cx="831273" cy="457194"/>
            </a:xfrm>
            <a:prstGeom prst="rightArrow">
              <a:avLst/>
            </a:prstGeom>
            <a:noFill/>
            <a:ln w="28575"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6" name="文本框 25"/>
          <p:cNvSpPr txBox="1"/>
          <p:nvPr/>
        </p:nvSpPr>
        <p:spPr>
          <a:xfrm>
            <a:off x="6974034" y="1857327"/>
            <a:ext cx="467994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Less study burden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Increase understandability and memorability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Guideline for presentation</a:t>
            </a:r>
            <a:endParaRPr kumimoji="1" lang="zh-CN" alt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836696" y="6039495"/>
            <a:ext cx="17620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b="1" dirty="0" smtClean="0">
                <a:solidFill>
                  <a:schemeClr val="accent1">
                    <a:lumMod val="75000"/>
                  </a:schemeClr>
                </a:solidFill>
              </a:rPr>
              <a:t>Spatial order</a:t>
            </a:r>
            <a:endParaRPr kumimoji="1" lang="zh-CN" altLang="en-US" sz="2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5704609" y="6039495"/>
            <a:ext cx="19111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b="1" dirty="0" smtClean="0">
                <a:solidFill>
                  <a:schemeClr val="accent1">
                    <a:lumMod val="75000"/>
                  </a:schemeClr>
                </a:solidFill>
              </a:rPr>
              <a:t>Templar order</a:t>
            </a:r>
            <a:endParaRPr kumimoji="1" lang="zh-CN" altLang="en-US" sz="2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838200" y="1260764"/>
            <a:ext cx="7550727" cy="831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32510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Case study: text flow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50</a:t>
            </a:fld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838200" y="1257162"/>
            <a:ext cx="7550727" cy="831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zh-CN" sz="3200" b="1" dirty="0" smtClean="0"/>
              <a:t>Overview:</a:t>
            </a:r>
          </a:p>
          <a:p>
            <a:r>
              <a:rPr kumimoji="1" lang="en-US" altLang="zh-CN" dirty="0" smtClean="0"/>
              <a:t>Visual unit:</a:t>
            </a:r>
          </a:p>
          <a:p>
            <a:r>
              <a:rPr kumimoji="1" lang="en-US" altLang="zh-CN" dirty="0" smtClean="0"/>
              <a:t>Coordinate: 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11742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Case study: text flow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51</a:t>
            </a:fld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838200" y="1257162"/>
            <a:ext cx="7550727" cy="831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zh-CN" sz="3200" b="1" dirty="0" smtClean="0"/>
              <a:t>Visual unit 1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17760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Case study: text flow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52</a:t>
            </a:fld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838200" y="1257162"/>
            <a:ext cx="7550727" cy="831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zh-CN" sz="3200" b="1" dirty="0" smtClean="0"/>
              <a:t>Visual unit 2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63657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Case study: text flow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53</a:t>
            </a:fld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838200" y="1257162"/>
            <a:ext cx="7550727" cy="831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zh-CN" sz="3200" b="1" dirty="0" smtClean="0"/>
              <a:t>Visual unit 3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04257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User</a:t>
            </a:r>
            <a:r>
              <a:rPr kumimoji="1" lang="en-US" altLang="zh-CN" dirty="0" smtClean="0"/>
              <a:t> </a:t>
            </a:r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study</a:t>
            </a:r>
            <a:r>
              <a:rPr kumimoji="1" lang="en-US" altLang="zh-CN" dirty="0" smtClean="0"/>
              <a:t> </a:t>
            </a:r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needed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sz="3200" dirty="0" smtClean="0"/>
              <a:t>Participants:</a:t>
            </a:r>
          </a:p>
          <a:p>
            <a:pPr marL="457200" lvl="1" indent="0">
              <a:buNone/>
            </a:pPr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Insider </a:t>
            </a:r>
            <a:r>
              <a:rPr kumimoji="1" lang="en-US" altLang="zh-CN" sz="3200" dirty="0" smtClean="0"/>
              <a:t>VS </a:t>
            </a:r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outsider of visual community</a:t>
            </a:r>
          </a:p>
          <a:p>
            <a:r>
              <a:rPr kumimoji="1" lang="en-US" altLang="zh-CN" sz="3200" dirty="0" smtClean="0"/>
              <a:t>Source:</a:t>
            </a:r>
          </a:p>
          <a:p>
            <a:pPr marL="457200" lvl="1" indent="0">
              <a:buNone/>
            </a:pPr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Narrative slideshow of our system </a:t>
            </a:r>
            <a:r>
              <a:rPr kumimoji="1" lang="en-US" altLang="zh-CN" sz="3200" dirty="0" smtClean="0"/>
              <a:t>VS</a:t>
            </a:r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figures and text explanation </a:t>
            </a:r>
          </a:p>
          <a:p>
            <a:r>
              <a:rPr kumimoji="1" lang="en-US" altLang="zh-CN" sz="3200" dirty="0" smtClean="0"/>
              <a:t>Metrics:</a:t>
            </a:r>
          </a:p>
          <a:p>
            <a:pPr marL="457200" lvl="1" indent="0">
              <a:buNone/>
            </a:pPr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Understandability, memorability</a:t>
            </a: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54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92634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Plan</a:t>
            </a:r>
            <a:r>
              <a:rPr kumimoji="1" lang="en-US" altLang="zh-CN" dirty="0" smtClean="0"/>
              <a:t> </a:t>
            </a:r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and milestone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aphicFrame>
        <p:nvGraphicFramePr>
          <p:cNvPr id="5" name="内容占位符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3214592"/>
              </p:ext>
            </p:extLst>
          </p:nvPr>
        </p:nvGraphicFramePr>
        <p:xfrm>
          <a:off x="644236" y="1302326"/>
          <a:ext cx="10009910" cy="51985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8985"/>
                <a:gridCol w="3355233"/>
                <a:gridCol w="2140824"/>
                <a:gridCol w="1862434"/>
                <a:gridCol w="1862434"/>
              </a:tblGrid>
              <a:tr h="308522">
                <a:tc>
                  <a:txBody>
                    <a:bodyPr/>
                    <a:lstStyle/>
                    <a:p>
                      <a:r>
                        <a:rPr lang="en-US" altLang="zh-CN" sz="1400" dirty="0" smtClean="0"/>
                        <a:t>date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 smtClean="0"/>
                        <a:t>idea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 smtClean="0"/>
                        <a:t>writing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 smtClean="0"/>
                        <a:t>coding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 smtClean="0"/>
                        <a:t>check</a:t>
                      </a:r>
                      <a:endParaRPr lang="zh-CN" altLang="en-US" sz="1400" dirty="0"/>
                    </a:p>
                  </a:txBody>
                  <a:tcPr/>
                </a:tc>
              </a:tr>
              <a:tr h="1234089">
                <a:tc>
                  <a:txBody>
                    <a:bodyPr/>
                    <a:lstStyle/>
                    <a:p>
                      <a:r>
                        <a:rPr lang="en-US" altLang="zh-CN" sz="1400" dirty="0" smtClean="0"/>
                        <a:t>1.19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 smtClean="0"/>
                        <a:t>Collect and</a:t>
                      </a:r>
                      <a:r>
                        <a:rPr lang="en-US" altLang="zh-CN" sz="1400" baseline="0" dirty="0" smtClean="0"/>
                        <a:t> read paper, videos about text visualization (start from theme river)</a:t>
                      </a:r>
                      <a:r>
                        <a:rPr lang="en-US" altLang="zh-CN" sz="1400" dirty="0" smtClean="0"/>
                        <a:t>; 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 smtClean="0"/>
                        <a:t>Survey related work;(</a:t>
                      </a:r>
                      <a:r>
                        <a:rPr lang="en-US" altLang="zh-CN" sz="1400" dirty="0" err="1" smtClean="0"/>
                        <a:t>wqw</a:t>
                      </a:r>
                      <a:r>
                        <a:rPr lang="en-US" altLang="zh-CN" sz="1400" dirty="0" smtClean="0"/>
                        <a:t>)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 smtClean="0"/>
                        <a:t>Finish</a:t>
                      </a:r>
                      <a:r>
                        <a:rPr lang="en-US" altLang="zh-CN" sz="1400" baseline="0" dirty="0" smtClean="0"/>
                        <a:t> d</a:t>
                      </a:r>
                      <a:r>
                        <a:rPr lang="en-US" altLang="zh-CN" sz="1400" dirty="0" smtClean="0"/>
                        <a:t>ecomposition</a:t>
                      </a:r>
                      <a:r>
                        <a:rPr lang="en-US" altLang="zh-CN" sz="1400" baseline="0" dirty="0" smtClean="0"/>
                        <a:t> of</a:t>
                      </a:r>
                      <a:r>
                        <a:rPr lang="en-US" altLang="zh-CN" sz="1400" dirty="0" smtClean="0"/>
                        <a:t> a </a:t>
                      </a:r>
                      <a:r>
                        <a:rPr lang="en-US" altLang="zh-CN" sz="1400" dirty="0" err="1" smtClean="0"/>
                        <a:t>png</a:t>
                      </a:r>
                      <a:r>
                        <a:rPr lang="en-US" altLang="zh-CN" sz="1400" dirty="0" smtClean="0"/>
                        <a:t> figure (LZ);</a:t>
                      </a:r>
                      <a:endParaRPr lang="zh-CN" altLang="en-US" sz="1400" dirty="0" smtClean="0"/>
                    </a:p>
                    <a:p>
                      <a:r>
                        <a:rPr lang="en-US" altLang="zh-CN" sz="1400" dirty="0" smtClean="0"/>
                        <a:t>Drag, add, delete of slides (WQW);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1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Code: ✓</a:t>
                      </a:r>
                    </a:p>
                    <a:p>
                      <a:r>
                        <a:rPr lang="en-US" altLang="zh-CN" sz="1100" baseline="0" dirty="0" smtClean="0"/>
                        <a:t>Vis survey: Mainly focus on paper, need watch some video</a:t>
                      </a:r>
                    </a:p>
                    <a:p>
                      <a:r>
                        <a:rPr lang="en-US" altLang="zh-CN" sz="1100" baseline="0" dirty="0" smtClean="0"/>
                        <a:t>Related works: clarify categories, need to collect more next</a:t>
                      </a:r>
                      <a:endParaRPr lang="zh-CN" altLang="en-US" sz="1100" dirty="0"/>
                    </a:p>
                  </a:txBody>
                  <a:tcPr/>
                </a:tc>
              </a:tr>
              <a:tr h="1002697">
                <a:tc>
                  <a:txBody>
                    <a:bodyPr/>
                    <a:lstStyle/>
                    <a:p>
                      <a:r>
                        <a:rPr lang="en-US" altLang="zh-CN" sz="1400" dirty="0" smtClean="0"/>
                        <a:t>1.26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 smtClean="0"/>
                        <a:t>Summarize</a:t>
                      </a:r>
                      <a:r>
                        <a:rPr lang="en-US" altLang="zh-CN" sz="1400" baseline="0" dirty="0" smtClean="0"/>
                        <a:t> narrative templates;</a:t>
                      </a:r>
                    </a:p>
                    <a:p>
                      <a:r>
                        <a:rPr lang="en-US" altLang="zh-CN" sz="1400" baseline="0" dirty="0" smtClean="0"/>
                        <a:t>Show examples for feedback;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 smtClean="0"/>
                        <a:t>Related work collection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 smtClean="0"/>
                        <a:t>Collect</a:t>
                      </a:r>
                      <a:r>
                        <a:rPr lang="en-US" altLang="zh-CN" sz="1400" baseline="0" dirty="0" smtClean="0"/>
                        <a:t> all target visualization designs published in IEEE VIS, filter;(</a:t>
                      </a:r>
                      <a:r>
                        <a:rPr lang="en-US" altLang="zh-CN" sz="1400" baseline="0" dirty="0" err="1" smtClean="0"/>
                        <a:t>lz</a:t>
                      </a:r>
                      <a:r>
                        <a:rPr lang="en-US" altLang="zh-CN" sz="1400" baseline="0" dirty="0" smtClean="0"/>
                        <a:t>)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400" dirty="0"/>
                    </a:p>
                  </a:txBody>
                  <a:tcPr/>
                </a:tc>
              </a:tr>
              <a:tr h="539914">
                <a:tc>
                  <a:txBody>
                    <a:bodyPr/>
                    <a:lstStyle/>
                    <a:p>
                      <a:r>
                        <a:rPr lang="en-US" altLang="zh-CN" sz="1400" dirty="0" smtClean="0"/>
                        <a:t>2.2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 smtClean="0"/>
                        <a:t>Introduction and related work</a:t>
                      </a:r>
                      <a:endParaRPr lang="zh-CN" altLang="en-US" sz="14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400" dirty="0"/>
                    </a:p>
                  </a:txBody>
                  <a:tcPr/>
                </a:tc>
              </a:tr>
              <a:tr h="771306">
                <a:tc>
                  <a:txBody>
                    <a:bodyPr/>
                    <a:lstStyle/>
                    <a:p>
                      <a:r>
                        <a:rPr lang="en-US" altLang="zh-CN" sz="1400" dirty="0" smtClean="0"/>
                        <a:t>2.9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 smtClean="0"/>
                        <a:t>Refine the templates based on feedback;</a:t>
                      </a:r>
                    </a:p>
                    <a:p>
                      <a:r>
                        <a:rPr lang="en-US" altLang="zh-CN" sz="1400" dirty="0" smtClean="0"/>
                        <a:t>Continue survey and summarize;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 smtClean="0"/>
                        <a:t>Finish text and annotation</a:t>
                      </a:r>
                      <a:r>
                        <a:rPr lang="en-US" altLang="zh-CN" sz="1400" baseline="0" dirty="0" smtClean="0"/>
                        <a:t> </a:t>
                      </a:r>
                      <a:r>
                        <a:rPr lang="en-US" altLang="zh-CN" sz="1400" dirty="0" smtClean="0"/>
                        <a:t>extraction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400" dirty="0"/>
                    </a:p>
                  </a:txBody>
                  <a:tcPr/>
                </a:tc>
              </a:tr>
              <a:tr h="771306">
                <a:tc>
                  <a:txBody>
                    <a:bodyPr/>
                    <a:lstStyle/>
                    <a:p>
                      <a:r>
                        <a:rPr lang="en-US" altLang="zh-CN" sz="1400" dirty="0" smtClean="0"/>
                        <a:t>2.16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 smtClean="0"/>
                        <a:t>Narrative</a:t>
                      </a:r>
                      <a:r>
                        <a:rPr lang="en-US" altLang="zh-CN" sz="1400" baseline="0" dirty="0" smtClean="0"/>
                        <a:t> templates design</a:t>
                      </a:r>
                      <a:endParaRPr lang="zh-CN" altLang="en-US" sz="1400" dirty="0" smtClean="0"/>
                    </a:p>
                    <a:p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 smtClean="0"/>
                        <a:t>Online system: prototype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400" dirty="0"/>
                    </a:p>
                  </a:txBody>
                  <a:tcPr/>
                </a:tc>
              </a:tr>
              <a:tr h="539914">
                <a:tc>
                  <a:txBody>
                    <a:bodyPr/>
                    <a:lstStyle/>
                    <a:p>
                      <a:r>
                        <a:rPr lang="en-US" altLang="zh-CN" sz="1400" dirty="0" smtClean="0"/>
                        <a:t>2.23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 smtClean="0"/>
                        <a:t>User study design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 smtClean="0"/>
                        <a:t>Detection</a:t>
                      </a:r>
                      <a:r>
                        <a:rPr lang="zh-CN" altLang="en-US" sz="1400" dirty="0" smtClean="0"/>
                        <a:t> </a:t>
                      </a:r>
                      <a:r>
                        <a:rPr lang="en-US" altLang="zh-CN" sz="1400" dirty="0" smtClean="0"/>
                        <a:t>algorithm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 smtClean="0"/>
                        <a:t>Online system:</a:t>
                      </a:r>
                      <a:r>
                        <a:rPr lang="en-US" altLang="zh-CN" sz="1400" baseline="0" dirty="0" smtClean="0"/>
                        <a:t> interaction</a:t>
                      </a:r>
                      <a:endParaRPr lang="en-US" altLang="zh-CN" sz="14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400" dirty="0" smtClean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55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90246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Plan and milestone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aphicFrame>
        <p:nvGraphicFramePr>
          <p:cNvPr id="5" name="内容占位符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06997670"/>
              </p:ext>
            </p:extLst>
          </p:nvPr>
        </p:nvGraphicFramePr>
        <p:xfrm>
          <a:off x="838200" y="1811770"/>
          <a:ext cx="10231583" cy="2667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9692"/>
                <a:gridCol w="1697817"/>
                <a:gridCol w="1995680"/>
                <a:gridCol w="2899197"/>
                <a:gridCol w="2899197"/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sz="1400" dirty="0" smtClean="0"/>
                        <a:t>date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 smtClean="0"/>
                        <a:t>idea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 smtClean="0"/>
                        <a:t>writing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 smtClean="0"/>
                        <a:t>coding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 smtClean="0"/>
                        <a:t>check</a:t>
                      </a:r>
                      <a:endParaRPr lang="zh-CN" alt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400" dirty="0" smtClean="0"/>
                        <a:t>3.2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 smtClean="0"/>
                        <a:t>2 Case studies</a:t>
                      </a:r>
                      <a:endParaRPr lang="zh-CN" altLang="en-US" sz="14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 smtClean="0"/>
                        <a:t>Refine</a:t>
                      </a:r>
                      <a:r>
                        <a:rPr lang="en-US" altLang="zh-CN" sz="1400" baseline="0" dirty="0" smtClean="0"/>
                        <a:t> online system</a:t>
                      </a:r>
                      <a:endParaRPr lang="en-US" altLang="zh-CN" sz="14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400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400" dirty="0" smtClean="0"/>
                        <a:t>3.9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 smtClean="0"/>
                        <a:t>Experiment: user study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4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400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400" dirty="0" smtClean="0"/>
                        <a:t>3.16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 smtClean="0"/>
                        <a:t>Analyze user study data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 smtClean="0"/>
                        <a:t>User studies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4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400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400" dirty="0" smtClean="0"/>
                        <a:t>3.23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 smtClean="0"/>
                        <a:t>Conclusion and discussion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4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400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400" dirty="0" smtClean="0"/>
                        <a:t>3.30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 smtClean="0"/>
                        <a:t>Proof</a:t>
                      </a:r>
                      <a:r>
                        <a:rPr lang="en-US" altLang="zh-CN" sz="1400" baseline="0" dirty="0" smtClean="0"/>
                        <a:t> reading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 smtClean="0"/>
                        <a:t>Making video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400" dirty="0" smtClean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56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60940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Motivation 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64810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CN" sz="3200" dirty="0" smtClean="0"/>
              <a:t>We present a narrative templates that</a:t>
            </a:r>
          </a:p>
          <a:p>
            <a:r>
              <a:rPr kumimoji="1"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defines </a:t>
            </a:r>
            <a:r>
              <a:rPr kumimoji="1" lang="en-US" altLang="zh-C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 logic flow of encoding explanation based on their logic dependency</a:t>
            </a:r>
          </a:p>
          <a:p>
            <a:r>
              <a:rPr kumimoji="1"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applies </a:t>
            </a:r>
            <a:r>
              <a:rPr kumimoji="1" lang="en-US" altLang="zh-C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animated transition to avoid the interference between channels of the same mark, applies blur, zoom-in/out to eliminate the distraction from context.</a:t>
            </a:r>
          </a:p>
          <a:p>
            <a:r>
              <a:rPr kumimoji="1"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inserts </a:t>
            </a:r>
            <a:r>
              <a:rPr kumimoji="1" lang="en-US" altLang="zh-C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memory </a:t>
            </a:r>
            <a:r>
              <a:rPr kumimoji="1" lang="en-US" altLang="zh-CN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recaller</a:t>
            </a:r>
            <a:r>
              <a:rPr kumimoji="1" lang="en-US" altLang="zh-C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such as examples, quiz, summarization to remind audience what has been explained before</a:t>
            </a:r>
            <a:r>
              <a:rPr kumimoji="1"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  <a:endParaRPr kumimoji="1" lang="en-US" altLang="zh-CN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838200" y="1260764"/>
            <a:ext cx="7550727" cy="831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32803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1260764"/>
            <a:ext cx="7550727" cy="831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Contributions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83303"/>
            <a:ext cx="10515600" cy="4351338"/>
          </a:xfrm>
        </p:spPr>
        <p:txBody>
          <a:bodyPr>
            <a:normAutofit lnSpcReduction="10000"/>
          </a:bodyPr>
          <a:lstStyle/>
          <a:p>
            <a:pPr marL="0" lvl="1" indent="0">
              <a:spcBef>
                <a:spcPts val="1000"/>
              </a:spcBef>
              <a:buNone/>
            </a:pPr>
            <a:r>
              <a:rPr kumimoji="1" lang="en-US" altLang="zh-CN" sz="3200" dirty="0" smtClean="0"/>
              <a:t>An authoring tool to generate narrative slideshow for visualization explanation</a:t>
            </a:r>
          </a:p>
          <a:p>
            <a:r>
              <a:rPr kumimoji="1" lang="en-US" altLang="zh-CN" dirty="0" smtClean="0"/>
              <a:t>General audience: </a:t>
            </a:r>
          </a:p>
          <a:p>
            <a:pPr marL="457200" lvl="1" indent="0">
              <a:buNone/>
            </a:pPr>
            <a:r>
              <a:rPr kumimoji="1"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 tool to understand advanced visualization technology</a:t>
            </a:r>
          </a:p>
          <a:p>
            <a:r>
              <a:rPr kumimoji="1" lang="en-US" altLang="zh-CN" dirty="0" smtClean="0"/>
              <a:t>People inside visualization community: </a:t>
            </a:r>
          </a:p>
          <a:p>
            <a:pPr marL="914400" lvl="1" indent="-457200">
              <a:buAutoNum type="alphaLcParenR"/>
            </a:pPr>
            <a:r>
              <a:rPr kumimoji="1"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An authoring tool to generate narrative visualization. </a:t>
            </a:r>
          </a:p>
          <a:p>
            <a:pPr marL="914400" lvl="1" indent="-457200">
              <a:buAutoNum type="alphaLcParenR"/>
            </a:pPr>
            <a:r>
              <a:rPr kumimoji="1"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 guideline: how to present a visualization</a:t>
            </a:r>
          </a:p>
          <a:p>
            <a:pPr marL="914400" lvl="1" indent="-457200">
              <a:buAutoNum type="alphaLcParenR"/>
            </a:pPr>
            <a:r>
              <a:rPr kumimoji="1"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 notebook: record how themselves digest this paper, facilitating later share and communication</a:t>
            </a:r>
          </a:p>
          <a:p>
            <a:r>
              <a:rPr kumimoji="1" lang="en-US" altLang="zh-CN" dirty="0"/>
              <a:t>Future application:</a:t>
            </a:r>
          </a:p>
          <a:p>
            <a:pPr marL="914400" lvl="1" indent="-457200">
              <a:buFont typeface="+mj-lt"/>
              <a:buAutoNum type="alphaLcParenR"/>
            </a:pPr>
            <a:r>
              <a:rPr kumimoji="1"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Embedded in online visual analysis system</a:t>
            </a:r>
            <a:endParaRPr kumimoji="1" lang="zh-CN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94893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Related works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8800"/>
            <a:ext cx="9220200" cy="4350326"/>
          </a:xfrm>
        </p:spPr>
        <p:txBody>
          <a:bodyPr>
            <a:normAutofit/>
          </a:bodyPr>
          <a:lstStyle/>
          <a:p>
            <a:r>
              <a:rPr kumimoji="1" lang="en-US" altLang="zh-CN" sz="3200" dirty="0"/>
              <a:t>Narrative techniques: sequence &amp; attention guidance</a:t>
            </a:r>
          </a:p>
          <a:p>
            <a:r>
              <a:rPr kumimoji="1" lang="en-US" altLang="zh-CN" sz="3200" dirty="0" smtClean="0"/>
              <a:t>Authoring tools for narrative visualization</a:t>
            </a:r>
          </a:p>
          <a:p>
            <a:r>
              <a:rPr kumimoji="1" lang="en-US" altLang="zh-CN" sz="3200" dirty="0" smtClean="0"/>
              <a:t>Tools for understanding visualization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8</a:t>
            </a:fld>
            <a:endParaRPr kumimoji="1"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38200" y="1260764"/>
            <a:ext cx="7550727" cy="831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88823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Related Works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aphicFrame>
        <p:nvGraphicFramePr>
          <p:cNvPr id="9" name="内容占位符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95971326"/>
              </p:ext>
            </p:extLst>
          </p:nvPr>
        </p:nvGraphicFramePr>
        <p:xfrm>
          <a:off x="838200" y="1899871"/>
          <a:ext cx="10515600" cy="49137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/>
                <a:gridCol w="2628900"/>
                <a:gridCol w="2628900"/>
                <a:gridCol w="2628900"/>
              </a:tblGrid>
              <a:tr h="311282">
                <a:tc>
                  <a:txBody>
                    <a:bodyPr/>
                    <a:lstStyle/>
                    <a:p>
                      <a:r>
                        <a:rPr lang="en-US" altLang="zh-CN" sz="800" dirty="0" smtClean="0"/>
                        <a:t>logic</a:t>
                      </a:r>
                      <a:endParaRPr lang="zh-CN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800" dirty="0" smtClean="0"/>
                        <a:t>Paper</a:t>
                      </a:r>
                      <a:endParaRPr lang="zh-CN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800" dirty="0" smtClean="0"/>
                        <a:t>Useful Content</a:t>
                      </a:r>
                      <a:endParaRPr lang="zh-CN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800" dirty="0" smtClean="0"/>
                        <a:t>But</a:t>
                      </a:r>
                      <a:r>
                        <a:rPr lang="is-IS" altLang="zh-CN" sz="800" dirty="0" smtClean="0"/>
                        <a:t>…..</a:t>
                      </a:r>
                      <a:endParaRPr lang="zh-CN" altLang="en-US" sz="800" dirty="0"/>
                    </a:p>
                  </a:txBody>
                  <a:tcPr/>
                </a:tc>
              </a:tr>
              <a:tr h="286720"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Visual Narrative Structure </a:t>
                      </a:r>
                    </a:p>
                    <a:p>
                      <a:endParaRPr lang="zh-CN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800" dirty="0" smtClean="0"/>
                        <a:t>Out</a:t>
                      </a:r>
                      <a:r>
                        <a:rPr lang="en-US" altLang="zh-CN" sz="800" baseline="0" dirty="0" smtClean="0"/>
                        <a:t>line a narrative grammar of sequential images to explain how people make meaning of it. Such structure also permeate films and verbal discourse , </a:t>
                      </a:r>
                      <a:endParaRPr lang="zh-CN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/>
                </a:tc>
              </a:tr>
              <a:tr h="690790"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800" dirty="0" smtClean="0"/>
                        <a:t>A Deeper Understanding of Sequence in Narrative Visualization</a:t>
                      </a:r>
                      <a:endParaRPr lang="zh-CN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800" dirty="0" smtClean="0"/>
                        <a:t>A taxonomy of</a:t>
                      </a:r>
                      <a:r>
                        <a:rPr lang="en-US" altLang="zh-CN" sz="800" baseline="0" dirty="0" smtClean="0"/>
                        <a:t> the transition (logic ) between visualizations</a:t>
                      </a:r>
                    </a:p>
                    <a:p>
                      <a:endParaRPr lang="en-US" altLang="zh-CN" sz="800" baseline="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Algorithmically Identifying Effective Sequences based on data attributes</a:t>
                      </a:r>
                    </a:p>
                    <a:p>
                      <a:endParaRPr lang="zh-CN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/>
                </a:tc>
              </a:tr>
              <a:tr h="588451"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800" dirty="0" smtClean="0"/>
                        <a:t>Timelines Revisited: A Design Space and Considerations for Expressive Storytelling</a:t>
                      </a:r>
                      <a:endParaRPr lang="zh-CN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 design space ( representation, scale, and layout ) and considerations for presenting timeline stories with the aim of balancing expressiveness and effectiveness. </a:t>
                      </a:r>
                      <a:endParaRPr lang="en-US" altLang="zh-CN" sz="800" dirty="0" smtClean="0"/>
                    </a:p>
                    <a:p>
                      <a:endParaRPr lang="zh-CN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/>
                </a:tc>
              </a:tr>
              <a:tr h="308889">
                <a:tc>
                  <a:txBody>
                    <a:bodyPr/>
                    <a:lstStyle/>
                    <a:p>
                      <a:endParaRPr lang="zh-CN" altLang="en-US" sz="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Understanding Data Videos: Looking at Narrative Visualization </a:t>
                      </a:r>
                      <a:r>
                        <a:rPr lang="en-US" altLang="zh-CN" sz="1000" u="sng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through the Cinematography Lens</a:t>
                      </a:r>
                      <a:endParaRPr lang="zh-CN" altLang="en-US" sz="1000" u="sng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narrative structure of data video</a:t>
                      </a:r>
                    </a:p>
                    <a:p>
                      <a:r>
                        <a:rPr lang="en-US" altLang="zh-CN" sz="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described the wide range of patterns used in data videos </a:t>
                      </a:r>
                    </a:p>
                    <a:p>
                      <a:r>
                        <a:rPr lang="en-US" altLang="zh-CN" sz="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knowledge on the composition of narrative visualizations, identifying what makes them compelling or memorable </a:t>
                      </a:r>
                    </a:p>
                    <a:p>
                      <a:endParaRPr lang="zh-CN" altLang="en-US" sz="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382199">
                <a:tc>
                  <a:txBody>
                    <a:bodyPr/>
                    <a:lstStyle/>
                    <a:p>
                      <a:endParaRPr lang="zh-CN" altLang="en-US" sz="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 Practical Iterative Framework for Qualitative Data Analysis</a:t>
                      </a:r>
                      <a:endParaRPr lang="zh-CN" altLang="en-US"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 loop-like pattern of multiple rounds of revisiting the data as additional questions emerge, new connections are unearthed, and more complex formulations develop along with a deepening understanding of the material.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文本框 9"/>
          <p:cNvSpPr txBox="1"/>
          <p:nvPr/>
        </p:nvSpPr>
        <p:spPr>
          <a:xfrm>
            <a:off x="737839" y="1315096"/>
            <a:ext cx="81872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Bradley Hand" charset="0"/>
                <a:ea typeface="Bradley Hand" charset="0"/>
                <a:cs typeface="Bradley Hand" charset="0"/>
              </a:rPr>
              <a:t>Logic sequence for narratives</a:t>
            </a:r>
            <a:endParaRPr kumimoji="1" lang="zh-CN" altLang="en-US" sz="3200" dirty="0">
              <a:solidFill>
                <a:schemeClr val="tx1">
                  <a:lumMod val="65000"/>
                  <a:lumOff val="35000"/>
                </a:schemeClr>
              </a:solidFill>
              <a:latin typeface="Bradley Hand" charset="0"/>
              <a:ea typeface="Bradley Hand" charset="0"/>
              <a:cs typeface="Bradley Hand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838200" y="1222664"/>
            <a:ext cx="7550727" cy="831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3048150" y="101347"/>
            <a:ext cx="91438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In other field</a:t>
            </a:r>
          </a:p>
          <a:p>
            <a:r>
              <a:rPr kumimoji="1" lang="en-US" altLang="zh-CN" dirty="0" smtClean="0"/>
              <a:t>And people apply it in visual community, develop it based on the data attribute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75574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15193</TotalTime>
  <Words>2029</Words>
  <Application>Microsoft Macintosh PowerPoint</Application>
  <PresentationFormat>宽屏</PresentationFormat>
  <Paragraphs>525</Paragraphs>
  <Slides>56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56</vt:i4>
      </vt:variant>
    </vt:vector>
  </HeadingPairs>
  <TitlesOfParts>
    <vt:vector size="65" baseType="lpstr">
      <vt:lpstr>Bradley Hand</vt:lpstr>
      <vt:lpstr>Calibri</vt:lpstr>
      <vt:lpstr>Calibri Light</vt:lpstr>
      <vt:lpstr>Century Gothic</vt:lpstr>
      <vt:lpstr>Wingdings</vt:lpstr>
      <vt:lpstr>宋体</vt:lpstr>
      <vt:lpstr>Arial</vt:lpstr>
      <vt:lpstr>Office 主题</vt:lpstr>
      <vt:lpstr>自定义设计方案</vt:lpstr>
      <vt:lpstr>Narrative explanation of visualization encoding scheme</vt:lpstr>
      <vt:lpstr>Motivation</vt:lpstr>
      <vt:lpstr>Motivation </vt:lpstr>
      <vt:lpstr>Motivation </vt:lpstr>
      <vt:lpstr>Motivation </vt:lpstr>
      <vt:lpstr>Motivation </vt:lpstr>
      <vt:lpstr>Contributions</vt:lpstr>
      <vt:lpstr>Related works</vt:lpstr>
      <vt:lpstr>Related Works</vt:lpstr>
      <vt:lpstr>Related Works</vt:lpstr>
      <vt:lpstr>Related Works</vt:lpstr>
      <vt:lpstr>New problem or old problem?</vt:lpstr>
      <vt:lpstr>Analysis target: Text Vis</vt:lpstr>
      <vt:lpstr>Analysis target: Text Vis</vt:lpstr>
      <vt:lpstr>Analysis target: Text Vis</vt:lpstr>
      <vt:lpstr>Analysis target: Text Vis</vt:lpstr>
      <vt:lpstr>Analysis target: Text Vis</vt:lpstr>
      <vt:lpstr>Analysis target: Text Vis</vt:lpstr>
      <vt:lpstr>Analysis target: Text Vis</vt:lpstr>
      <vt:lpstr>Narrative Structure</vt:lpstr>
      <vt:lpstr>Animated transition</vt:lpstr>
      <vt:lpstr>Animated transition</vt:lpstr>
      <vt:lpstr>Animated transition</vt:lpstr>
      <vt:lpstr>Animated transition</vt:lpstr>
      <vt:lpstr>Animated transition</vt:lpstr>
      <vt:lpstr>Animated transition</vt:lpstr>
      <vt:lpstr>Animated transition</vt:lpstr>
      <vt:lpstr>Animated transition</vt:lpstr>
      <vt:lpstr>Animated transition</vt:lpstr>
      <vt:lpstr>Highlight for attention guidance</vt:lpstr>
      <vt:lpstr>Highlight for attention guidance</vt:lpstr>
      <vt:lpstr>Highlight for attention guidance</vt:lpstr>
      <vt:lpstr>Highlight for attention guidance</vt:lpstr>
      <vt:lpstr>Highlight for attention guidance</vt:lpstr>
      <vt:lpstr>PowerPoint 演示文稿</vt:lpstr>
      <vt:lpstr>PowerPoint 演示文稿</vt:lpstr>
      <vt:lpstr>contribution</vt:lpstr>
      <vt:lpstr>Highlight for attention guidance</vt:lpstr>
      <vt:lpstr>Narrative sequence</vt:lpstr>
      <vt:lpstr>Narrative sequence</vt:lpstr>
      <vt:lpstr>Narrative sequence</vt:lpstr>
      <vt:lpstr>Narrative sequence</vt:lpstr>
      <vt:lpstr>Narrative sequence</vt:lpstr>
      <vt:lpstr>UI Design</vt:lpstr>
      <vt:lpstr>Case study: text flow</vt:lpstr>
      <vt:lpstr>Case study: text flow</vt:lpstr>
      <vt:lpstr>Stream  graph</vt:lpstr>
      <vt:lpstr>Stream  graph</vt:lpstr>
      <vt:lpstr>Stream  graph</vt:lpstr>
      <vt:lpstr>Case study: text flow</vt:lpstr>
      <vt:lpstr>Case study: text flow</vt:lpstr>
      <vt:lpstr>Case study: text flow</vt:lpstr>
      <vt:lpstr>Case study: text flow</vt:lpstr>
      <vt:lpstr>User study needed</vt:lpstr>
      <vt:lpstr>Plan and milestone</vt:lpstr>
      <vt:lpstr>Plan and milestone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Narrative explanation of visualization encoding scheme</dc:title>
  <dc:creator>Qianwen WANG</dc:creator>
  <cp:lastModifiedBy>Qianwen WANG</cp:lastModifiedBy>
  <cp:revision>268</cp:revision>
  <dcterms:created xsi:type="dcterms:W3CDTF">2017-01-06T05:33:37Z</dcterms:created>
  <dcterms:modified xsi:type="dcterms:W3CDTF">2017-02-06T14:28:37Z</dcterms:modified>
</cp:coreProperties>
</file>

<file path=docProps/thumbnail.jpeg>
</file>